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82" r:id="rId2"/>
    <p:sldId id="281" r:id="rId3"/>
    <p:sldId id="256" r:id="rId4"/>
    <p:sldId id="261" r:id="rId5"/>
    <p:sldId id="258" r:id="rId6"/>
    <p:sldId id="260" r:id="rId7"/>
    <p:sldId id="270" r:id="rId8"/>
    <p:sldId id="296" r:id="rId9"/>
    <p:sldId id="272" r:id="rId10"/>
    <p:sldId id="273" r:id="rId11"/>
    <p:sldId id="271" r:id="rId12"/>
    <p:sldId id="325" r:id="rId13"/>
    <p:sldId id="326" r:id="rId14"/>
    <p:sldId id="297" r:id="rId15"/>
    <p:sldId id="276" r:id="rId16"/>
    <p:sldId id="285" r:id="rId17"/>
    <p:sldId id="275" r:id="rId18"/>
    <p:sldId id="298" r:id="rId19"/>
    <p:sldId id="290" r:id="rId20"/>
    <p:sldId id="295" r:id="rId21"/>
    <p:sldId id="299" r:id="rId22"/>
    <p:sldId id="291" r:id="rId23"/>
    <p:sldId id="294" r:id="rId24"/>
    <p:sldId id="315" r:id="rId25"/>
    <p:sldId id="293" r:id="rId26"/>
    <p:sldId id="292" r:id="rId27"/>
    <p:sldId id="301" r:id="rId28"/>
    <p:sldId id="302" r:id="rId29"/>
    <p:sldId id="313" r:id="rId30"/>
    <p:sldId id="312" r:id="rId31"/>
    <p:sldId id="277" r:id="rId32"/>
    <p:sldId id="278" r:id="rId33"/>
    <p:sldId id="327" r:id="rId34"/>
    <p:sldId id="279" r:id="rId35"/>
    <p:sldId id="303" r:id="rId36"/>
    <p:sldId id="262" r:id="rId37"/>
    <p:sldId id="263" r:id="rId38"/>
    <p:sldId id="304" r:id="rId39"/>
    <p:sldId id="287" r:id="rId40"/>
    <p:sldId id="324" r:id="rId41"/>
    <p:sldId id="306" r:id="rId42"/>
    <p:sldId id="307" r:id="rId43"/>
    <p:sldId id="308" r:id="rId44"/>
    <p:sldId id="286" r:id="rId45"/>
    <p:sldId id="288" r:id="rId46"/>
    <p:sldId id="289" r:id="rId47"/>
    <p:sldId id="309" r:id="rId48"/>
    <p:sldId id="310" r:id="rId49"/>
    <p:sldId id="328" r:id="rId50"/>
    <p:sldId id="265" r:id="rId51"/>
    <p:sldId id="280" r:id="rId52"/>
    <p:sldId id="314" r:id="rId53"/>
    <p:sldId id="329" r:id="rId54"/>
    <p:sldId id="318" r:id="rId55"/>
    <p:sldId id="320" r:id="rId56"/>
    <p:sldId id="323" r:id="rId57"/>
    <p:sldId id="321" r:id="rId58"/>
    <p:sldId id="311" r:id="rId59"/>
    <p:sldId id="274" r:id="rId60"/>
    <p:sldId id="322" r:id="rId61"/>
    <p:sldId id="31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1" autoAdjust="0"/>
    <p:restoredTop sz="94660"/>
  </p:normalViewPr>
  <p:slideViewPr>
    <p:cSldViewPr>
      <p:cViewPr>
        <p:scale>
          <a:sx n="66" d="100"/>
          <a:sy n="66" d="100"/>
        </p:scale>
        <p:origin x="-1158" y="-10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D69CB-9BC5-4B1E-8E50-6EABE6546ED8}" type="datetimeFigureOut">
              <a:rPr lang="en-GB" smtClean="0"/>
              <a:t>09/10/2012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8B442-F7E0-4ABF-8A8B-5CA1EFE194CA}" type="slidenum">
              <a:rPr lang="en-GB" smtClean="0"/>
              <a:t>‹#›</a:t>
            </a:fld>
            <a:endParaRPr lang="en-GB"/>
          </a:p>
        </p:txBody>
      </p:sp>
    </p:spTree>
    <p:extLst>
      <p:ext uri="{BB962C8B-B14F-4D97-AF65-F5344CB8AC3E}">
        <p14:creationId xmlns:p14="http://schemas.microsoft.com/office/powerpoint/2010/main" val="419898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Definitions vary</a:t>
            </a:r>
            <a:endParaRPr lang="en-GB" dirty="0"/>
          </a:p>
        </p:txBody>
      </p:sp>
      <p:sp>
        <p:nvSpPr>
          <p:cNvPr id="4" name="Slide Number Placeholder 3"/>
          <p:cNvSpPr>
            <a:spLocks noGrp="1"/>
          </p:cNvSpPr>
          <p:nvPr>
            <p:ph type="sldNum" sz="quarter" idx="10"/>
          </p:nvPr>
        </p:nvSpPr>
        <p:spPr/>
        <p:txBody>
          <a:bodyPr/>
          <a:lstStyle/>
          <a:p>
            <a:fld id="{DFE8B442-F7E0-4ABF-8A8B-5CA1EFE194CA}" type="slidenum">
              <a:rPr lang="en-GB" smtClean="0"/>
              <a:t>8</a:t>
            </a:fld>
            <a:endParaRPr lang="en-GB"/>
          </a:p>
        </p:txBody>
      </p:sp>
    </p:spTree>
    <p:extLst>
      <p:ext uri="{BB962C8B-B14F-4D97-AF65-F5344CB8AC3E}">
        <p14:creationId xmlns:p14="http://schemas.microsoft.com/office/powerpoint/2010/main" val="407496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as far as the graphics card is concerned, multi-sub object materials are multiple</a:t>
            </a:r>
            <a:r>
              <a:rPr lang="en-GB" baseline="0" dirty="0" smtClean="0"/>
              <a:t> meshes.</a:t>
            </a:r>
            <a:endParaRPr lang="en-GB" dirty="0"/>
          </a:p>
        </p:txBody>
      </p:sp>
      <p:sp>
        <p:nvSpPr>
          <p:cNvPr id="4" name="Slide Number Placeholder 3"/>
          <p:cNvSpPr>
            <a:spLocks noGrp="1"/>
          </p:cNvSpPr>
          <p:nvPr>
            <p:ph type="sldNum" sz="quarter" idx="10"/>
          </p:nvPr>
        </p:nvSpPr>
        <p:spPr/>
        <p:txBody>
          <a:bodyPr/>
          <a:lstStyle/>
          <a:p>
            <a:fld id="{DFE8B442-F7E0-4ABF-8A8B-5CA1EFE194CA}" type="slidenum">
              <a:rPr lang="en-GB" smtClean="0"/>
              <a:t>10</a:t>
            </a:fld>
            <a:endParaRPr lang="en-GB"/>
          </a:p>
        </p:txBody>
      </p:sp>
    </p:spTree>
    <p:extLst>
      <p:ext uri="{BB962C8B-B14F-4D97-AF65-F5344CB8AC3E}">
        <p14:creationId xmlns:p14="http://schemas.microsoft.com/office/powerpoint/2010/main" val="370156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smtClean="0"/>
          </a:p>
          <a:p>
            <a:pPr marL="0" indent="0">
              <a:buNone/>
            </a:pPr>
            <a:r>
              <a:rPr lang="en-GB" sz="1200" dirty="0" smtClean="0"/>
              <a:t>In forward shading we take each pixel and seek to find its final outcome there-and-then. This means we calculate shading (lighting) on our very first draw call. However, since a draw call contains only one light, forward-rendering is very inefficient with many dynamic lights, repeating many of the same steps in each draw call for each light.</a:t>
            </a:r>
          </a:p>
          <a:p>
            <a:pPr marL="0" indent="0">
              <a:buNone/>
            </a:pPr>
            <a:endParaRPr lang="en-GB" sz="1200" dirty="0" smtClean="0"/>
          </a:p>
          <a:p>
            <a:pPr marL="0" indent="0">
              <a:buNone/>
            </a:pPr>
            <a:r>
              <a:rPr lang="en-GB" sz="1200" dirty="0" smtClean="0"/>
              <a:t>In deferred shading, we record all the “ingredients” we need (diffuse colour, specular colour, normal direction, </a:t>
            </a:r>
            <a:r>
              <a:rPr lang="en-GB" sz="1200" dirty="0" err="1" smtClean="0"/>
              <a:t>etc</a:t>
            </a:r>
            <a:r>
              <a:rPr lang="en-GB" sz="1200" dirty="0" smtClean="0"/>
              <a:t>) in our first pass, but don’t add any lights. In our second pass we take our ingredients and feed them in per light. By short-handing all the ingredients we need, there is no wasted time, so we can handle very many lights.</a:t>
            </a:r>
          </a:p>
          <a:p>
            <a:endParaRPr lang="en-GB" dirty="0"/>
          </a:p>
        </p:txBody>
      </p:sp>
      <p:sp>
        <p:nvSpPr>
          <p:cNvPr id="4" name="Slide Number Placeholder 3"/>
          <p:cNvSpPr>
            <a:spLocks noGrp="1"/>
          </p:cNvSpPr>
          <p:nvPr>
            <p:ph type="sldNum" sz="quarter" idx="10"/>
          </p:nvPr>
        </p:nvSpPr>
        <p:spPr/>
        <p:txBody>
          <a:bodyPr/>
          <a:lstStyle/>
          <a:p>
            <a:fld id="{DFE8B442-F7E0-4ABF-8A8B-5CA1EFE194CA}" type="slidenum">
              <a:rPr lang="en-GB" smtClean="0"/>
              <a:t>19</a:t>
            </a:fld>
            <a:endParaRPr lang="en-GB"/>
          </a:p>
        </p:txBody>
      </p:sp>
    </p:spTree>
    <p:extLst>
      <p:ext uri="{BB962C8B-B14F-4D97-AF65-F5344CB8AC3E}">
        <p14:creationId xmlns:p14="http://schemas.microsoft.com/office/powerpoint/2010/main" val="61076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smtClean="0"/>
          </a:p>
          <a:p>
            <a:pPr marL="0" indent="0">
              <a:buNone/>
            </a:pPr>
            <a:r>
              <a:rPr lang="en-GB" sz="1200" dirty="0" smtClean="0"/>
              <a:t>In forward shading we take each pixel and seek to find its final outcome there-and-then. This means we calculate shading (lighting) on our very first draw call. However, since a draw call contains only one light, forward-rendering is very inefficient with many dynamic lights, repeating many of the same steps in each draw call for each light.</a:t>
            </a:r>
          </a:p>
          <a:p>
            <a:pPr marL="0" indent="0">
              <a:buNone/>
            </a:pPr>
            <a:endParaRPr lang="en-GB" sz="1200" dirty="0" smtClean="0"/>
          </a:p>
          <a:p>
            <a:pPr marL="0" indent="0">
              <a:buNone/>
            </a:pPr>
            <a:r>
              <a:rPr lang="en-GB" sz="1200" dirty="0" smtClean="0"/>
              <a:t>In deferred shading, we record all the “ingredients” we need (diffuse colour, specular colour, normal direction, </a:t>
            </a:r>
            <a:r>
              <a:rPr lang="en-GB" sz="1200" dirty="0" err="1" smtClean="0"/>
              <a:t>etc</a:t>
            </a:r>
            <a:r>
              <a:rPr lang="en-GB" sz="1200" dirty="0" smtClean="0"/>
              <a:t>) in our first pass, but don’t add any lights. In our second pass we take our ingredients and feed them in per light. By short-handing all the ingredients we need, there is no wasted time, so we can handle very many lights.</a:t>
            </a:r>
          </a:p>
          <a:p>
            <a:endParaRPr lang="en-GB" dirty="0"/>
          </a:p>
        </p:txBody>
      </p:sp>
      <p:sp>
        <p:nvSpPr>
          <p:cNvPr id="4" name="Slide Number Placeholder 3"/>
          <p:cNvSpPr>
            <a:spLocks noGrp="1"/>
          </p:cNvSpPr>
          <p:nvPr>
            <p:ph type="sldNum" sz="quarter" idx="10"/>
          </p:nvPr>
        </p:nvSpPr>
        <p:spPr/>
        <p:txBody>
          <a:bodyPr/>
          <a:lstStyle/>
          <a:p>
            <a:fld id="{DFE8B442-F7E0-4ABF-8A8B-5CA1EFE194CA}" type="slidenum">
              <a:rPr lang="en-GB" smtClean="0"/>
              <a:t>20</a:t>
            </a:fld>
            <a:endParaRPr lang="en-GB"/>
          </a:p>
        </p:txBody>
      </p:sp>
    </p:spTree>
    <p:extLst>
      <p:ext uri="{BB962C8B-B14F-4D97-AF65-F5344CB8AC3E}">
        <p14:creationId xmlns:p14="http://schemas.microsoft.com/office/powerpoint/2010/main" val="61076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sampling textures for distant objects, selecting one pixel from the texture sheet (</a:t>
            </a:r>
            <a:r>
              <a:rPr lang="en-GB" dirty="0" err="1" smtClean="0"/>
              <a:t>texel</a:t>
            </a:r>
            <a:r>
              <a:rPr lang="en-GB" dirty="0" smtClean="0"/>
              <a:t>) to represent one pixel in screen space may not be representative.</a:t>
            </a:r>
          </a:p>
          <a:p>
            <a:endParaRPr lang="en-GB" dirty="0" smtClean="0"/>
          </a:p>
          <a:p>
            <a:r>
              <a:rPr lang="en-GB" dirty="0" smtClean="0"/>
              <a:t>This can result in screen-space pixels of starkly different colours. When the player moves, the sampled </a:t>
            </a:r>
            <a:r>
              <a:rPr lang="en-GB" dirty="0" err="1" smtClean="0"/>
              <a:t>texels</a:t>
            </a:r>
            <a:r>
              <a:rPr lang="en-GB" dirty="0" smtClean="0"/>
              <a:t> vary greatly as the samples fall on different parts of the texture.</a:t>
            </a:r>
          </a:p>
          <a:p>
            <a:endParaRPr lang="en-GB" dirty="0"/>
          </a:p>
        </p:txBody>
      </p:sp>
      <p:sp>
        <p:nvSpPr>
          <p:cNvPr id="4" name="Slide Number Placeholder 3"/>
          <p:cNvSpPr>
            <a:spLocks noGrp="1"/>
          </p:cNvSpPr>
          <p:nvPr>
            <p:ph type="sldNum" sz="quarter" idx="10"/>
          </p:nvPr>
        </p:nvSpPr>
        <p:spPr/>
        <p:txBody>
          <a:bodyPr/>
          <a:lstStyle/>
          <a:p>
            <a:fld id="{DFE8B442-F7E0-4ABF-8A8B-5CA1EFE194CA}" type="slidenum">
              <a:rPr lang="en-GB" smtClean="0"/>
              <a:t>49</a:t>
            </a:fld>
            <a:endParaRPr lang="en-GB"/>
          </a:p>
        </p:txBody>
      </p:sp>
    </p:spTree>
    <p:extLst>
      <p:ext uri="{BB962C8B-B14F-4D97-AF65-F5344CB8AC3E}">
        <p14:creationId xmlns:p14="http://schemas.microsoft.com/office/powerpoint/2010/main" val="313293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solve this we </a:t>
            </a:r>
            <a:r>
              <a:rPr lang="en-GB" i="1" dirty="0" smtClean="0"/>
              <a:t>could</a:t>
            </a:r>
            <a:r>
              <a:rPr lang="en-GB" dirty="0" smtClean="0"/>
              <a:t> sample several pixels on the texture and average them each time we sample, but this would be very intensive.</a:t>
            </a:r>
          </a:p>
          <a:p>
            <a:endParaRPr lang="en-GB" dirty="0" smtClean="0"/>
          </a:p>
          <a:p>
            <a:r>
              <a:rPr lang="en-GB" dirty="0" smtClean="0"/>
              <a:t>Instead we store smaller sizes of the texture – this uses MORE memory but to allow more representative samples to be taken. With no cost to performance</a:t>
            </a:r>
          </a:p>
          <a:p>
            <a:endParaRPr lang="en-GB" dirty="0"/>
          </a:p>
        </p:txBody>
      </p:sp>
      <p:sp>
        <p:nvSpPr>
          <p:cNvPr id="4" name="Slide Number Placeholder 3"/>
          <p:cNvSpPr>
            <a:spLocks noGrp="1"/>
          </p:cNvSpPr>
          <p:nvPr>
            <p:ph type="sldNum" sz="quarter" idx="10"/>
          </p:nvPr>
        </p:nvSpPr>
        <p:spPr/>
        <p:txBody>
          <a:bodyPr/>
          <a:lstStyle/>
          <a:p>
            <a:fld id="{DFE8B442-F7E0-4ABF-8A8B-5CA1EFE194CA}" type="slidenum">
              <a:rPr lang="en-GB" smtClean="0"/>
              <a:t>50</a:t>
            </a:fld>
            <a:endParaRPr lang="en-GB"/>
          </a:p>
        </p:txBody>
      </p:sp>
    </p:spTree>
    <p:extLst>
      <p:ext uri="{BB962C8B-B14F-4D97-AF65-F5344CB8AC3E}">
        <p14:creationId xmlns:p14="http://schemas.microsoft.com/office/powerpoint/2010/main" val="357917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AF0C31-4F68-4C74-BBAF-FCF35026F354}"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104430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F0C31-4F68-4C74-BBAF-FCF35026F354}"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184274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F0C31-4F68-4C74-BBAF-FCF35026F354}"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424077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F0C31-4F68-4C74-BBAF-FCF35026F354}"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290815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F0C31-4F68-4C74-BBAF-FCF35026F354}" type="datetimeFigureOut">
              <a:rPr lang="en-GB" smtClean="0"/>
              <a:t>09/10/2012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154308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AF0C31-4F68-4C74-BBAF-FCF35026F354}"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157851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AF0C31-4F68-4C74-BBAF-FCF35026F354}" type="datetimeFigureOut">
              <a:rPr lang="en-GB" smtClean="0"/>
              <a:t>09/10/2012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345341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AF0C31-4F68-4C74-BBAF-FCF35026F354}" type="datetimeFigureOut">
              <a:rPr lang="en-GB" smtClean="0"/>
              <a:t>09/10/2012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247164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F0C31-4F68-4C74-BBAF-FCF35026F354}" type="datetimeFigureOut">
              <a:rPr lang="en-GB" smtClean="0"/>
              <a:t>09/10/2012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162545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F0C31-4F68-4C74-BBAF-FCF35026F354}"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420850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F0C31-4F68-4C74-BBAF-FCF35026F354}" type="datetimeFigureOut">
              <a:rPr lang="en-GB" smtClean="0"/>
              <a:t>09/10/2012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C0D4D-A819-44B6-BBEF-A968940ADE60}" type="slidenum">
              <a:rPr lang="en-GB" smtClean="0"/>
              <a:t>‹#›</a:t>
            </a:fld>
            <a:endParaRPr lang="en-GB"/>
          </a:p>
        </p:txBody>
      </p:sp>
    </p:spTree>
    <p:extLst>
      <p:ext uri="{BB962C8B-B14F-4D97-AF65-F5344CB8AC3E}">
        <p14:creationId xmlns:p14="http://schemas.microsoft.com/office/powerpoint/2010/main" val="375004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F0C31-4F68-4C74-BBAF-FCF35026F354}" type="datetimeFigureOut">
              <a:rPr lang="en-GB" smtClean="0"/>
              <a:t>09/10/2012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C0D4D-A819-44B6-BBEF-A968940ADE60}" type="slidenum">
              <a:rPr lang="en-GB" smtClean="0"/>
              <a:t>‹#›</a:t>
            </a:fld>
            <a:endParaRPr lang="en-GB"/>
          </a:p>
        </p:txBody>
      </p:sp>
    </p:spTree>
    <p:extLst>
      <p:ext uri="{BB962C8B-B14F-4D97-AF65-F5344CB8AC3E}">
        <p14:creationId xmlns:p14="http://schemas.microsoft.com/office/powerpoint/2010/main" val="7774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opengl.org/wiki/Transparency_Sortin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duriansoftware.com/joe/An-intro-to-modern-OpenGL.-Chapter-1:-The-Graphics-Pipeline.html" TargetMode="External"/><Relationship Id="rId2" Type="http://schemas.openxmlformats.org/officeDocument/2006/relationships/hyperlink" Target="http://www.ericchadwick.com/examples/provost/byf2.html" TargetMode="External"/><Relationship Id="rId1" Type="http://schemas.openxmlformats.org/officeDocument/2006/relationships/slideLayout" Target="../slideLayouts/slideLayout2.xml"/><Relationship Id="rId5" Type="http://schemas.openxmlformats.org/officeDocument/2006/relationships/hyperlink" Target="http://www.wikipedia.org/" TargetMode="External"/><Relationship Id="rId4" Type="http://schemas.openxmlformats.org/officeDocument/2006/relationships/hyperlink" Target="http://comp575.web.unc.edu/files/...(variou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freesdk.crydev.net/display/SDKDOC3/Asset+Guidelines" TargetMode="External"/><Relationship Id="rId7" Type="http://schemas.openxmlformats.org/officeDocument/2006/relationships/hyperlink" Target="http://en.wikipedia.org/wiki/Graphics_pipeline" TargetMode="External"/><Relationship Id="rId2" Type="http://schemas.openxmlformats.org/officeDocument/2006/relationships/hyperlink" Target="http://freesdk.crydev.net/display/SDKDOC3/Asset+Performance+Guidelines" TargetMode="External"/><Relationship Id="rId1" Type="http://schemas.openxmlformats.org/officeDocument/2006/relationships/slideLayout" Target="../slideLayouts/slideLayout2.xml"/><Relationship Id="rId6" Type="http://schemas.openxmlformats.org/officeDocument/2006/relationships/hyperlink" Target="http://udn.epicgames.com/Three/MemoryProfilingHome.html" TargetMode="External"/><Relationship Id="rId5" Type="http://schemas.openxmlformats.org/officeDocument/2006/relationships/hyperlink" Target="http://udn.epicgames.com/Three/StatsDescriptions.html" TargetMode="External"/><Relationship Id="rId4" Type="http://schemas.openxmlformats.org/officeDocument/2006/relationships/hyperlink" Target="http://udn.epicgames.com/Three/GPUProfilingHome.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888"/>
            <a:ext cx="8229600" cy="1143000"/>
          </a:xfrm>
        </p:spPr>
        <p:txBody>
          <a:bodyPr/>
          <a:lstStyle/>
          <a:p>
            <a:r>
              <a:rPr lang="en-GB" dirty="0" err="1" smtClean="0"/>
              <a:t>Realtime</a:t>
            </a:r>
            <a:r>
              <a:rPr lang="en-GB" dirty="0" smtClean="0"/>
              <a:t> Rendering for Artists</a:t>
            </a:r>
            <a:endParaRPr lang="en-GB" dirty="0"/>
          </a:p>
        </p:txBody>
      </p:sp>
      <p:sp>
        <p:nvSpPr>
          <p:cNvPr id="3" name="Content Placeholder 2"/>
          <p:cNvSpPr>
            <a:spLocks noGrp="1"/>
          </p:cNvSpPr>
          <p:nvPr>
            <p:ph idx="1"/>
          </p:nvPr>
        </p:nvSpPr>
        <p:spPr>
          <a:xfrm>
            <a:off x="457200" y="3501008"/>
            <a:ext cx="8229600" cy="2625155"/>
          </a:xfrm>
        </p:spPr>
        <p:txBody>
          <a:bodyPr/>
          <a:lstStyle/>
          <a:p>
            <a:pPr marL="0" indent="0" algn="ctr">
              <a:buNone/>
            </a:pPr>
            <a:r>
              <a:rPr lang="en-GB" dirty="0" smtClean="0"/>
              <a:t>…or Mike’s best stab at it.</a:t>
            </a:r>
          </a:p>
          <a:p>
            <a:pPr marL="0" indent="0" algn="ctr">
              <a:buNone/>
            </a:pPr>
            <a:endParaRPr lang="en-GB" dirty="0"/>
          </a:p>
          <a:p>
            <a:pPr marL="0" indent="0" algn="ctr">
              <a:buNone/>
            </a:pPr>
            <a:r>
              <a:rPr lang="en-GB" sz="2000" dirty="0" smtClean="0"/>
              <a:t>The year is 2012. </a:t>
            </a:r>
          </a:p>
          <a:p>
            <a:pPr marL="0" indent="0" algn="ctr">
              <a:buNone/>
            </a:pPr>
            <a:r>
              <a:rPr lang="en-GB" sz="2000" dirty="0" smtClean="0"/>
              <a:t>This information will </a:t>
            </a:r>
            <a:r>
              <a:rPr lang="en-GB" sz="2000" dirty="0" smtClean="0"/>
              <a:t>probably become </a:t>
            </a:r>
            <a:r>
              <a:rPr lang="en-GB" sz="2000" dirty="0" smtClean="0"/>
              <a:t>outdated.</a:t>
            </a:r>
            <a:endParaRPr lang="en-GB" sz="2000" dirty="0"/>
          </a:p>
        </p:txBody>
      </p:sp>
    </p:spTree>
    <p:extLst>
      <p:ext uri="{BB962C8B-B14F-4D97-AF65-F5344CB8AC3E}">
        <p14:creationId xmlns:p14="http://schemas.microsoft.com/office/powerpoint/2010/main" val="326688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Mesh</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Typically, a mesh contains:</a:t>
            </a:r>
          </a:p>
          <a:p>
            <a:r>
              <a:rPr lang="en-GB" sz="2400" dirty="0" smtClean="0"/>
              <a:t>Many Vertices</a:t>
            </a:r>
          </a:p>
          <a:p>
            <a:r>
              <a:rPr lang="en-GB" sz="2400" dirty="0"/>
              <a:t>One </a:t>
            </a:r>
            <a:r>
              <a:rPr lang="en-GB" sz="2400" dirty="0" err="1" smtClean="0"/>
              <a:t>shader</a:t>
            </a:r>
            <a:endParaRPr lang="en-GB" sz="2400" dirty="0" smtClean="0"/>
          </a:p>
          <a:p>
            <a:r>
              <a:rPr lang="en-GB" sz="2400" dirty="0" smtClean="0"/>
              <a:t>Information about this mesh</a:t>
            </a:r>
            <a:r>
              <a:rPr lang="en-GB" sz="2400" dirty="0"/>
              <a:t> </a:t>
            </a:r>
            <a:r>
              <a:rPr lang="en-GB" sz="2400" dirty="0" smtClean="0"/>
              <a:t>(varies with engine)</a:t>
            </a:r>
          </a:p>
          <a:p>
            <a:pPr lvl="1"/>
            <a:r>
              <a:rPr lang="en-GB" sz="2000" dirty="0" smtClean="0"/>
              <a:t>What  LOD level am I</a:t>
            </a:r>
          </a:p>
          <a:p>
            <a:pPr lvl="1"/>
            <a:r>
              <a:rPr lang="en-GB" sz="2000" dirty="0" smtClean="0"/>
              <a:t>Am I collision</a:t>
            </a:r>
          </a:p>
          <a:p>
            <a:pPr lvl="1"/>
            <a:r>
              <a:rPr lang="en-GB" sz="2000" dirty="0" err="1" smtClean="0"/>
              <a:t>Etc</a:t>
            </a:r>
            <a:endParaRPr lang="en-GB" sz="2000" dirty="0" smtClean="0"/>
          </a:p>
        </p:txBody>
      </p:sp>
    </p:spTree>
    <p:extLst>
      <p:ext uri="{BB962C8B-B14F-4D97-AF65-F5344CB8AC3E}">
        <p14:creationId xmlns:p14="http://schemas.microsoft.com/office/powerpoint/2010/main" val="1487430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Vertices</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Typically, a vertex contains:</a:t>
            </a:r>
          </a:p>
          <a:p>
            <a:r>
              <a:rPr lang="en-GB" sz="2400" dirty="0" smtClean="0"/>
              <a:t>X, Y, Z co-ordinates relative to the model’s origin</a:t>
            </a:r>
          </a:p>
          <a:p>
            <a:r>
              <a:rPr lang="en-GB" sz="2400" dirty="0" smtClean="0"/>
              <a:t>U, V co-ordinates for mapping to a texture (one set of UVs per channel</a:t>
            </a:r>
            <a:r>
              <a:rPr lang="en-GB" sz="2400" dirty="0" smtClean="0"/>
              <a:t>)</a:t>
            </a:r>
          </a:p>
          <a:p>
            <a:r>
              <a:rPr lang="en-GB" sz="2400" dirty="0" smtClean="0"/>
              <a:t>One vertex normal – the direction the vertex is pointing</a:t>
            </a:r>
          </a:p>
          <a:p>
            <a:r>
              <a:rPr lang="en-GB" sz="2400" dirty="0" smtClean="0"/>
              <a:t>(optional) Colour – used as information for the </a:t>
            </a:r>
            <a:r>
              <a:rPr lang="en-GB" sz="2400" dirty="0" err="1" smtClean="0"/>
              <a:t>shader</a:t>
            </a:r>
            <a:endParaRPr lang="en-GB" sz="2400" dirty="0" smtClean="0"/>
          </a:p>
          <a:p>
            <a:r>
              <a:rPr lang="en-GB" sz="2400" dirty="0" smtClean="0"/>
              <a:t>(</a:t>
            </a:r>
            <a:r>
              <a:rPr lang="en-GB" sz="2400" dirty="0" smtClean="0"/>
              <a:t>animation only) Weight – weighting to one or more </a:t>
            </a:r>
            <a:r>
              <a:rPr lang="en-GB" sz="2400" dirty="0" smtClean="0"/>
              <a:t>bones</a:t>
            </a:r>
            <a:endParaRPr lang="en-GB" sz="2400" dirty="0"/>
          </a:p>
        </p:txBody>
      </p:sp>
    </p:spTree>
    <p:extLst>
      <p:ext uri="{BB962C8B-B14F-4D97-AF65-F5344CB8AC3E}">
        <p14:creationId xmlns:p14="http://schemas.microsoft.com/office/powerpoint/2010/main" val="1148724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Vertex </a:t>
            </a:r>
            <a:r>
              <a:rPr lang="en-GB" dirty="0" err="1" smtClean="0"/>
              <a:t>Normals</a:t>
            </a:r>
            <a:r>
              <a:rPr lang="en-GB" dirty="0" smtClean="0"/>
              <a:t>?</a:t>
            </a:r>
            <a:endParaRPr lang="en-GB" dirty="0"/>
          </a:p>
        </p:txBody>
      </p:sp>
      <p:sp>
        <p:nvSpPr>
          <p:cNvPr id="3" name="Content Placeholder 2"/>
          <p:cNvSpPr>
            <a:spLocks noGrp="1"/>
          </p:cNvSpPr>
          <p:nvPr>
            <p:ph idx="1"/>
          </p:nvPr>
        </p:nvSpPr>
        <p:spPr>
          <a:xfrm>
            <a:off x="395536" y="5157192"/>
            <a:ext cx="8229600" cy="1401019"/>
          </a:xfrm>
        </p:spPr>
        <p:txBody>
          <a:bodyPr>
            <a:normAutofit/>
          </a:bodyPr>
          <a:lstStyle/>
          <a:p>
            <a:pPr marL="0" indent="0">
              <a:buNone/>
            </a:pPr>
            <a:r>
              <a:rPr lang="en-GB" sz="2400" dirty="0" smtClean="0"/>
              <a:t>Artists typically control vertex </a:t>
            </a:r>
            <a:r>
              <a:rPr lang="en-GB" sz="2400" dirty="0" err="1" smtClean="0"/>
              <a:t>normals</a:t>
            </a:r>
            <a:r>
              <a:rPr lang="en-GB" sz="2400" dirty="0" smtClean="0"/>
              <a:t> (often unwittingly!), by using Smoothing Groups (3ds Max) or hard/soft edges (Maya)</a:t>
            </a:r>
            <a:endParaRPr lang="en-GB" sz="2400" dirty="0"/>
          </a:p>
        </p:txBody>
      </p:sp>
      <p:pic>
        <p:nvPicPr>
          <p:cNvPr id="2050" name="Picture 2" descr="F:\Documents\DMU\Workshop\02 3D Rendering\vertex_normals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327473" cy="368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010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Vertex </a:t>
            </a:r>
            <a:r>
              <a:rPr lang="en-GB" dirty="0" err="1" smtClean="0"/>
              <a:t>Normals</a:t>
            </a:r>
            <a:r>
              <a:rPr lang="en-GB" dirty="0" smtClean="0"/>
              <a:t>?</a:t>
            </a:r>
            <a:endParaRPr lang="en-GB" dirty="0"/>
          </a:p>
        </p:txBody>
      </p:sp>
      <p:sp>
        <p:nvSpPr>
          <p:cNvPr id="3" name="Content Placeholder 2"/>
          <p:cNvSpPr>
            <a:spLocks noGrp="1"/>
          </p:cNvSpPr>
          <p:nvPr>
            <p:ph idx="1"/>
          </p:nvPr>
        </p:nvSpPr>
        <p:spPr>
          <a:xfrm>
            <a:off x="179512" y="5085184"/>
            <a:ext cx="8784976" cy="1656184"/>
          </a:xfrm>
        </p:spPr>
        <p:txBody>
          <a:bodyPr>
            <a:normAutofit fontScale="92500" lnSpcReduction="10000"/>
          </a:bodyPr>
          <a:lstStyle/>
          <a:p>
            <a:pPr marL="0" indent="0">
              <a:buNone/>
            </a:pPr>
            <a:r>
              <a:rPr lang="en-GB" sz="2400" dirty="0" smtClean="0"/>
              <a:t>Vertex </a:t>
            </a:r>
            <a:r>
              <a:rPr lang="en-GB" sz="2400" dirty="0" err="1"/>
              <a:t>normals</a:t>
            </a:r>
            <a:r>
              <a:rPr lang="en-GB" sz="2400" dirty="0"/>
              <a:t> say which way the vertex is pointing, as far as shading is concerned.</a:t>
            </a:r>
          </a:p>
          <a:p>
            <a:pPr marL="0" indent="0">
              <a:buNone/>
            </a:pPr>
            <a:endParaRPr lang="en-GB" sz="600" dirty="0" smtClean="0"/>
          </a:p>
          <a:p>
            <a:pPr marL="0" indent="0">
              <a:buNone/>
            </a:pPr>
            <a:r>
              <a:rPr lang="en-GB" sz="2400" dirty="0" smtClean="0"/>
              <a:t>The object on the left has 8 vertices</a:t>
            </a:r>
          </a:p>
          <a:p>
            <a:pPr marL="0" indent="0">
              <a:buNone/>
            </a:pPr>
            <a:r>
              <a:rPr lang="en-GB" sz="2400" dirty="0" smtClean="0"/>
              <a:t>The object on the right has 6 vertices</a:t>
            </a:r>
          </a:p>
          <a:p>
            <a:pPr marL="0" indent="0">
              <a:buNone/>
            </a:pPr>
            <a:endParaRPr lang="en-GB" sz="2400" dirty="0"/>
          </a:p>
          <a:p>
            <a:pPr marL="0" indent="0">
              <a:buNone/>
            </a:pPr>
            <a:endParaRPr lang="en-GB" sz="2400" dirty="0"/>
          </a:p>
        </p:txBody>
      </p:sp>
      <p:pic>
        <p:nvPicPr>
          <p:cNvPr id="3074" name="Picture 2" descr="F:\Documents\DMU\Workshop\02 3D Rendering\vertex_normals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327473" cy="368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815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792"/>
            <a:ext cx="8229600" cy="1143000"/>
          </a:xfrm>
        </p:spPr>
        <p:txBody>
          <a:bodyPr>
            <a:normAutofit/>
          </a:bodyPr>
          <a:lstStyle/>
          <a:p>
            <a:r>
              <a:rPr lang="en-GB" sz="3200" dirty="0" smtClean="0"/>
              <a:t>But how does it colour them in…?</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636912"/>
            <a:ext cx="28098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374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Render Passes</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A bit of a loose, undefined term, but I’m going to go with:</a:t>
            </a:r>
          </a:p>
          <a:p>
            <a:pPr marL="0" indent="0">
              <a:buNone/>
            </a:pPr>
            <a:endParaRPr lang="en-GB" sz="800" dirty="0"/>
          </a:p>
          <a:p>
            <a:pPr marL="0" indent="0">
              <a:buNone/>
            </a:pPr>
            <a:r>
              <a:rPr lang="en-GB" sz="2400" i="1" dirty="0" smtClean="0"/>
              <a:t>The renderer has to complete a series of “objectives” one after another in sequence. We call these objectives render passes.</a:t>
            </a:r>
          </a:p>
          <a:p>
            <a:pPr marL="0" indent="0">
              <a:buNone/>
            </a:pPr>
            <a:endParaRPr lang="en-GB" sz="2400" dirty="0"/>
          </a:p>
          <a:p>
            <a:pPr marL="0" indent="0">
              <a:buNone/>
            </a:pPr>
            <a:r>
              <a:rPr lang="en-GB" sz="2400" dirty="0" smtClean="0"/>
              <a:t>Example of render passes in sequence:</a:t>
            </a:r>
          </a:p>
          <a:p>
            <a:pPr marL="457200" indent="-457200">
              <a:buFont typeface="+mj-lt"/>
              <a:buAutoNum type="arabicPeriod"/>
            </a:pPr>
            <a:r>
              <a:rPr lang="en-GB" sz="2400" dirty="0" smtClean="0"/>
              <a:t>Draw all geometry with opaque materials</a:t>
            </a:r>
          </a:p>
          <a:p>
            <a:pPr marL="457200" indent="-457200">
              <a:buFont typeface="+mj-lt"/>
              <a:buAutoNum type="arabicPeriod"/>
            </a:pPr>
            <a:r>
              <a:rPr lang="en-GB" sz="2400" dirty="0" smtClean="0"/>
              <a:t>Once complete, draw all geometry with translucent materials</a:t>
            </a:r>
          </a:p>
          <a:p>
            <a:pPr marL="457200" indent="-457200">
              <a:buFont typeface="+mj-lt"/>
              <a:buAutoNum type="arabicPeriod"/>
            </a:pPr>
            <a:r>
              <a:rPr lang="en-GB" sz="2400" dirty="0" smtClean="0"/>
              <a:t>Once complete, add bloom in post-processing</a:t>
            </a:r>
          </a:p>
        </p:txBody>
      </p:sp>
    </p:spTree>
    <p:extLst>
      <p:ext uri="{BB962C8B-B14F-4D97-AF65-F5344CB8AC3E}">
        <p14:creationId xmlns:p14="http://schemas.microsoft.com/office/powerpoint/2010/main" val="322657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Buffers</a:t>
            </a:r>
            <a:endParaRPr lang="en-GB" dirty="0"/>
          </a:p>
        </p:txBody>
      </p:sp>
      <p:sp>
        <p:nvSpPr>
          <p:cNvPr id="6" name="Content Placeholder 2"/>
          <p:cNvSpPr txBox="1">
            <a:spLocks/>
          </p:cNvSpPr>
          <p:nvPr/>
        </p:nvSpPr>
        <p:spPr>
          <a:xfrm>
            <a:off x="323528" y="1340768"/>
            <a:ext cx="6120680" cy="504056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As each render pass completes, it records information to buffers. Typical buffers include:</a:t>
            </a:r>
          </a:p>
          <a:p>
            <a:r>
              <a:rPr lang="en-GB" sz="2400" b="1" dirty="0" smtClean="0"/>
              <a:t>Frame buffer </a:t>
            </a:r>
            <a:r>
              <a:rPr lang="en-GB" sz="2400" dirty="0" smtClean="0"/>
              <a:t>– records the “final” output of coloured pixels to send to the display</a:t>
            </a:r>
          </a:p>
          <a:p>
            <a:r>
              <a:rPr lang="en-GB" sz="2400" b="1" dirty="0" smtClean="0"/>
              <a:t>Vertex buffer </a:t>
            </a:r>
            <a:r>
              <a:rPr lang="en-GB" sz="2400" dirty="0" smtClean="0"/>
              <a:t>– records information about all relevant vertices</a:t>
            </a:r>
          </a:p>
          <a:p>
            <a:r>
              <a:rPr lang="en-GB" sz="2400" b="1" dirty="0" smtClean="0"/>
              <a:t>Z Buffer </a:t>
            </a:r>
            <a:r>
              <a:rPr lang="en-GB" sz="2400" dirty="0" smtClean="0"/>
              <a:t>– records the “depth” of pixels relative to the viewer</a:t>
            </a:r>
          </a:p>
          <a:p>
            <a:r>
              <a:rPr lang="en-GB" sz="2400" b="1" dirty="0" smtClean="0"/>
              <a:t>G Buffers </a:t>
            </a:r>
            <a:r>
              <a:rPr lang="en-GB" sz="2400" dirty="0" smtClean="0"/>
              <a:t>– record per-screen-pixel information such as diffuse colour and normal direction (deferred rendering only)</a:t>
            </a:r>
          </a:p>
          <a:p>
            <a:endParaRPr lang="en-GB" sz="2400" dirty="0"/>
          </a:p>
          <a:p>
            <a:pPr marL="0" indent="0">
              <a:buNone/>
            </a:pPr>
            <a:r>
              <a:rPr lang="en-GB" sz="2400" dirty="0" smtClean="0"/>
              <a:t>You can think of buffers as “fast memory for GPUs”</a:t>
            </a:r>
          </a:p>
          <a:p>
            <a:endParaRPr lang="en-GB" sz="2400"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675" y="2780928"/>
            <a:ext cx="2141984" cy="16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75" y="1124744"/>
            <a:ext cx="2141984" cy="16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120" y="4437112"/>
            <a:ext cx="2141984" cy="16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085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Draw calls</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sz="2400" dirty="0" smtClean="0"/>
              <a:t>A draw call is rendering one “mouthful” of data. A draw call contains exactly one mesh and no more. A draw call typically contains exactly one light (and possibly an ambient light level).</a:t>
            </a:r>
          </a:p>
          <a:p>
            <a:pPr marL="0" indent="0">
              <a:buNone/>
            </a:pPr>
            <a:endParaRPr lang="en-GB" sz="2400" dirty="0"/>
          </a:p>
          <a:p>
            <a:pPr marL="0" indent="0">
              <a:buNone/>
            </a:pPr>
            <a:r>
              <a:rPr lang="en-GB" sz="2400" dirty="0" smtClean="0"/>
              <a:t>Draw calls have a lot of overhead so “few big mouthfuls” will result in better performance than “many small mouthfuls”.</a:t>
            </a:r>
          </a:p>
          <a:p>
            <a:pPr marL="0" indent="0">
              <a:buNone/>
            </a:pPr>
            <a:endParaRPr lang="en-GB" sz="2400" dirty="0"/>
          </a:p>
          <a:p>
            <a:pPr marL="0" indent="0">
              <a:buNone/>
            </a:pPr>
            <a:r>
              <a:rPr lang="en-GB" sz="2400" dirty="0" smtClean="0"/>
              <a:t>Therefore, using fewer, larger meshes can be cheaper than many, smaller meshes. Other factors weigh in here too, so be sensible.</a:t>
            </a:r>
          </a:p>
          <a:p>
            <a:pPr marL="0" indent="0">
              <a:buNone/>
            </a:pPr>
            <a:endParaRPr lang="en-GB" sz="2400" dirty="0"/>
          </a:p>
          <a:p>
            <a:pPr marL="0" indent="0">
              <a:buNone/>
            </a:pPr>
            <a:r>
              <a:rPr lang="en-GB" sz="2400" dirty="0" smtClean="0"/>
              <a:t>We can also conclude that we can reduce draw calls by reducing the number of dynamic lights which affect a </a:t>
            </a:r>
            <a:r>
              <a:rPr lang="en-GB" sz="2400" dirty="0" smtClean="0"/>
              <a:t>mesh (forward rendering).</a:t>
            </a:r>
            <a:endParaRPr lang="en-GB" sz="2400" dirty="0"/>
          </a:p>
        </p:txBody>
      </p:sp>
    </p:spTree>
    <p:extLst>
      <p:ext uri="{BB962C8B-B14F-4D97-AF65-F5344CB8AC3E}">
        <p14:creationId xmlns:p14="http://schemas.microsoft.com/office/powerpoint/2010/main" val="3315358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229600" cy="1143000"/>
          </a:xfrm>
        </p:spPr>
        <p:txBody>
          <a:bodyPr>
            <a:normAutofit/>
          </a:bodyPr>
          <a:lstStyle/>
          <a:p>
            <a:r>
              <a:rPr lang="en-GB" sz="3200" dirty="0" smtClean="0"/>
              <a:t>Is it always done the same way…?</a:t>
            </a:r>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852936"/>
            <a:ext cx="3732699" cy="250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5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dirty="0" smtClean="0"/>
              <a:t>Forward shading</a:t>
            </a:r>
            <a:br>
              <a:rPr lang="en-GB" dirty="0" smtClean="0"/>
            </a:br>
            <a:r>
              <a:rPr lang="en-GB" sz="2000" dirty="0" smtClean="0"/>
              <a:t>ex. Unreal Engine 3 DX9</a:t>
            </a:r>
            <a:endParaRPr lang="en-GB" dirty="0"/>
          </a:p>
        </p:txBody>
      </p:sp>
      <p:sp>
        <p:nvSpPr>
          <p:cNvPr id="3" name="Content Placeholder 2"/>
          <p:cNvSpPr>
            <a:spLocks noGrp="1"/>
          </p:cNvSpPr>
          <p:nvPr>
            <p:ph idx="1"/>
          </p:nvPr>
        </p:nvSpPr>
        <p:spPr>
          <a:xfrm>
            <a:off x="415143" y="1358260"/>
            <a:ext cx="8229600" cy="4929411"/>
          </a:xfrm>
        </p:spPr>
        <p:txBody>
          <a:bodyPr>
            <a:normAutofit/>
          </a:bodyPr>
          <a:lstStyle/>
          <a:p>
            <a:pPr marL="0" indent="0">
              <a:buNone/>
            </a:pPr>
            <a:r>
              <a:rPr lang="en-GB" sz="2400" dirty="0" smtClean="0"/>
              <a:t>Forward Shading:</a:t>
            </a:r>
          </a:p>
          <a:p>
            <a:r>
              <a:rPr lang="en-GB" sz="2400" dirty="0" smtClean="0"/>
              <a:t>Shading (including lighting) is performed from the first pass.</a:t>
            </a:r>
          </a:p>
          <a:p>
            <a:r>
              <a:rPr lang="en-GB" sz="2400" dirty="0" smtClean="0"/>
              <a:t>Multiple draw calls are required when more than one light hits a mesh (not illustrated below). </a:t>
            </a:r>
          </a:p>
          <a:p>
            <a:r>
              <a:rPr lang="en-GB" sz="2400" dirty="0" smtClean="0"/>
              <a:t>Many lights will cause a big performance hit.</a:t>
            </a:r>
          </a:p>
          <a:p>
            <a:r>
              <a:rPr lang="en-GB" sz="2400" dirty="0" smtClean="0"/>
              <a:t>Does not need a large buffer size (GPU fast-memory)</a:t>
            </a:r>
          </a:p>
          <a:p>
            <a:endParaRPr lang="en-GB" sz="2400" dirty="0" smtClean="0"/>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437112"/>
            <a:ext cx="2423255" cy="182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437112"/>
            <a:ext cx="2423255" cy="182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3575" y="4437112"/>
            <a:ext cx="2423255" cy="182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914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17612"/>
            <a:ext cx="4005387" cy="63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881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rmAutofit/>
          </a:bodyPr>
          <a:lstStyle/>
          <a:p>
            <a:r>
              <a:rPr lang="en-GB" dirty="0" smtClean="0"/>
              <a:t>Deferred shading</a:t>
            </a:r>
            <a:br>
              <a:rPr lang="en-GB" dirty="0" smtClean="0"/>
            </a:br>
            <a:r>
              <a:rPr lang="en-GB" sz="2000" dirty="0" smtClean="0"/>
              <a:t>ex. </a:t>
            </a:r>
            <a:r>
              <a:rPr lang="en-GB" sz="2000" dirty="0" err="1" smtClean="0"/>
              <a:t>CryEngine</a:t>
            </a:r>
            <a:r>
              <a:rPr lang="en-GB" sz="2000" dirty="0" smtClean="0"/>
              <a:t> 3 </a:t>
            </a:r>
            <a:endParaRPr lang="en-GB" dirty="0"/>
          </a:p>
        </p:txBody>
      </p:sp>
      <p:sp>
        <p:nvSpPr>
          <p:cNvPr id="3" name="Content Placeholder 2"/>
          <p:cNvSpPr>
            <a:spLocks noGrp="1"/>
          </p:cNvSpPr>
          <p:nvPr>
            <p:ph idx="1"/>
          </p:nvPr>
        </p:nvSpPr>
        <p:spPr>
          <a:xfrm>
            <a:off x="179512" y="3820480"/>
            <a:ext cx="6192688" cy="5472608"/>
          </a:xfrm>
        </p:spPr>
        <p:txBody>
          <a:bodyPr>
            <a:normAutofit/>
          </a:bodyPr>
          <a:lstStyle/>
          <a:p>
            <a:r>
              <a:rPr lang="en-GB" sz="2400" dirty="0" smtClean="0"/>
              <a:t>In the second pass calculate the lighting using information from the first pass</a:t>
            </a:r>
          </a:p>
          <a:p>
            <a:r>
              <a:rPr lang="en-GB" sz="2400" dirty="0" smtClean="0"/>
              <a:t>Regardless of the number of lights, geometry only needs to be read in once. </a:t>
            </a:r>
          </a:p>
          <a:p>
            <a:r>
              <a:rPr lang="en-GB" sz="2400" dirty="0" smtClean="0"/>
              <a:t>Many lights will not cause a big performance hit.</a:t>
            </a:r>
          </a:p>
          <a:p>
            <a:r>
              <a:rPr lang="en-GB" sz="2400" dirty="0" smtClean="0"/>
              <a:t>Needs a large buffer size such as PC hardware</a:t>
            </a:r>
            <a:endParaRPr lang="en-GB" sz="2400" dirty="0"/>
          </a:p>
          <a:p>
            <a:endParaRPr lang="en-GB" sz="24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144" y="2132856"/>
            <a:ext cx="2141984" cy="16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392" y="2132856"/>
            <a:ext cx="2141984" cy="16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88" y="2164296"/>
            <a:ext cx="2141984" cy="16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551" y="4365104"/>
            <a:ext cx="2141984" cy="16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331912" y="804528"/>
            <a:ext cx="8640960" cy="5472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Deferred Shading</a:t>
            </a:r>
          </a:p>
          <a:p>
            <a:r>
              <a:rPr lang="en-GB" sz="2400" dirty="0" smtClean="0"/>
              <a:t>In the first pass, gather the information necessary for shading (diffuse, specular, normal) and record to a screen buffer.</a:t>
            </a:r>
            <a:endParaRPr lang="en-GB" sz="2400" dirty="0"/>
          </a:p>
        </p:txBody>
      </p:sp>
    </p:spTree>
    <p:extLst>
      <p:ext uri="{BB962C8B-B14F-4D97-AF65-F5344CB8AC3E}">
        <p14:creationId xmlns:p14="http://schemas.microsoft.com/office/powerpoint/2010/main" val="877921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143000"/>
          </a:xfrm>
        </p:spPr>
        <p:txBody>
          <a:bodyPr>
            <a:normAutofit/>
          </a:bodyPr>
          <a:lstStyle/>
          <a:p>
            <a:r>
              <a:rPr lang="en-GB" sz="3200" dirty="0" smtClean="0"/>
              <a:t>What about lighting and shadows…?</a:t>
            </a:r>
            <a:endParaRPr lang="en-GB"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36912"/>
            <a:ext cx="3805014" cy="276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406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363272" cy="5472607"/>
          </a:xfrm>
        </p:spPr>
        <p:txBody>
          <a:bodyPr>
            <a:normAutofit fontScale="92500" lnSpcReduction="10000"/>
          </a:bodyPr>
          <a:lstStyle/>
          <a:p>
            <a:pPr marL="0" indent="0">
              <a:buNone/>
            </a:pPr>
            <a:r>
              <a:rPr lang="en-GB" sz="2400" dirty="0" err="1" smtClean="0"/>
              <a:t>Realtime</a:t>
            </a:r>
            <a:r>
              <a:rPr lang="en-GB" sz="2400" dirty="0" smtClean="0"/>
              <a:t> lighting is only achievable when sacrifices are made. Common sacrifices include:</a:t>
            </a:r>
          </a:p>
          <a:p>
            <a:r>
              <a:rPr lang="en-GB" sz="2400" dirty="0" smtClean="0"/>
              <a:t>Direct light only – no bounces or global illumination</a:t>
            </a:r>
          </a:p>
          <a:p>
            <a:r>
              <a:rPr lang="en-GB" sz="2400" dirty="0" smtClean="0"/>
              <a:t>Point lights only – light emits from a single point in space, resulting in very sharp shadows</a:t>
            </a:r>
          </a:p>
          <a:p>
            <a:r>
              <a:rPr lang="en-GB" sz="2400" dirty="0" smtClean="0"/>
              <a:t>Binary shadows – lit or unlit, therefore cannot reduce to, say, 60% as it passes through translucent materials like glass</a:t>
            </a:r>
          </a:p>
          <a:p>
            <a:r>
              <a:rPr lang="en-GB" sz="2400" dirty="0" smtClean="0"/>
              <a:t>Monochromatic light – light from one source cannot separate into different colours or be tinted by passing through stained glass </a:t>
            </a:r>
            <a:r>
              <a:rPr lang="en-GB" sz="2400" dirty="0" err="1" smtClean="0"/>
              <a:t>etc</a:t>
            </a:r>
            <a:endParaRPr lang="en-GB" sz="2400" dirty="0" smtClean="0"/>
          </a:p>
          <a:p>
            <a:r>
              <a:rPr lang="en-GB" sz="2400" dirty="0" smtClean="0"/>
              <a:t>No scattering of light as it passes through different materials/atmospheres (smoke, water, air, glass)</a:t>
            </a:r>
          </a:p>
          <a:p>
            <a:r>
              <a:rPr lang="en-GB" sz="2400" dirty="0" smtClean="0"/>
              <a:t>Few lights – since each light adds to the cost, as few lights are used as possible.</a:t>
            </a:r>
          </a:p>
          <a:p>
            <a:endParaRPr lang="en-GB" sz="2400" dirty="0"/>
          </a:p>
          <a:p>
            <a:pPr marL="0" indent="0">
              <a:buNone/>
            </a:pPr>
            <a:r>
              <a:rPr lang="en-GB" sz="2400" dirty="0" smtClean="0"/>
              <a:t>More powerful hardware is allowing newer renderers to give </a:t>
            </a:r>
            <a:r>
              <a:rPr lang="en-GB" sz="2400" dirty="0" err="1" smtClean="0"/>
              <a:t>realtime</a:t>
            </a:r>
            <a:r>
              <a:rPr lang="en-GB" sz="2400" dirty="0" smtClean="0"/>
              <a:t> approximations for many of the above, but accuracy is still sacrificed.</a:t>
            </a:r>
          </a:p>
        </p:txBody>
      </p:sp>
      <p:sp>
        <p:nvSpPr>
          <p:cNvPr id="13" name="Title 1"/>
          <p:cNvSpPr>
            <a:spLocks noGrp="1"/>
          </p:cNvSpPr>
          <p:nvPr>
            <p:ph type="title"/>
          </p:nvPr>
        </p:nvSpPr>
        <p:spPr>
          <a:xfrm>
            <a:off x="1259632" y="44624"/>
            <a:ext cx="6660232" cy="1143000"/>
          </a:xfrm>
        </p:spPr>
        <p:txBody>
          <a:bodyPr>
            <a:noAutofit/>
          </a:bodyPr>
          <a:lstStyle/>
          <a:p>
            <a:r>
              <a:rPr lang="en-GB" sz="3200" dirty="0" err="1" smtClean="0"/>
              <a:t>Realtime</a:t>
            </a:r>
            <a:r>
              <a:rPr lang="en-GB" sz="3200" dirty="0" smtClean="0"/>
              <a:t> Lighting</a:t>
            </a:r>
            <a:br>
              <a:rPr lang="en-GB" sz="3200" dirty="0" smtClean="0"/>
            </a:br>
            <a:r>
              <a:rPr lang="en-GB" sz="1600" dirty="0" smtClean="0"/>
              <a:t>ex. </a:t>
            </a:r>
            <a:r>
              <a:rPr lang="en-GB" sz="1600" dirty="0" err="1" smtClean="0"/>
              <a:t>CryEngine</a:t>
            </a:r>
            <a:r>
              <a:rPr lang="en-GB" sz="1600" dirty="0" smtClean="0"/>
              <a:t> 3 (and most engines to a lesser extent)</a:t>
            </a:r>
            <a:endParaRPr lang="en-GB" sz="3200" dirty="0"/>
          </a:p>
        </p:txBody>
      </p:sp>
    </p:spTree>
    <p:extLst>
      <p:ext uri="{BB962C8B-B14F-4D97-AF65-F5344CB8AC3E}">
        <p14:creationId xmlns:p14="http://schemas.microsoft.com/office/powerpoint/2010/main" val="3427514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856" y="1761247"/>
            <a:ext cx="5482952" cy="4525963"/>
          </a:xfrm>
        </p:spPr>
        <p:txBody>
          <a:bodyPr>
            <a:normAutofit fontScale="92500" lnSpcReduction="10000"/>
          </a:bodyPr>
          <a:lstStyle/>
          <a:p>
            <a:pPr marL="0" indent="0">
              <a:buNone/>
            </a:pPr>
            <a:r>
              <a:rPr lang="en-GB" sz="2400" dirty="0" err="1" smtClean="0"/>
              <a:t>Lightmaps</a:t>
            </a:r>
            <a:r>
              <a:rPr lang="en-GB" sz="2400" dirty="0" smtClean="0"/>
              <a:t> allow the use of extremely expensive lighting algorithms, and recording them to textures to be applied at runtime.</a:t>
            </a:r>
          </a:p>
          <a:p>
            <a:pPr marL="0" indent="0">
              <a:buNone/>
            </a:pPr>
            <a:endParaRPr lang="en-GB" sz="2400" dirty="0"/>
          </a:p>
          <a:p>
            <a:pPr marL="0" indent="0">
              <a:buNone/>
            </a:pPr>
            <a:r>
              <a:rPr lang="en-GB" sz="2400" dirty="0" smtClean="0"/>
              <a:t>Here, the sacrifices are:</a:t>
            </a:r>
          </a:p>
          <a:p>
            <a:r>
              <a:rPr lang="en-GB" sz="2400" dirty="0" smtClean="0"/>
              <a:t>Static – cannot be recalculated in </a:t>
            </a:r>
            <a:r>
              <a:rPr lang="en-GB" sz="2400" dirty="0" err="1" smtClean="0"/>
              <a:t>realtime</a:t>
            </a:r>
            <a:r>
              <a:rPr lang="en-GB" sz="2400" dirty="0" smtClean="0"/>
              <a:t>, so except for dynamic shadows, the light is completely fixed (pretty much).</a:t>
            </a:r>
          </a:p>
          <a:p>
            <a:r>
              <a:rPr lang="en-GB" sz="2400" dirty="0" smtClean="0"/>
              <a:t>Memory use - texture memory to store </a:t>
            </a:r>
            <a:r>
              <a:rPr lang="en-GB" sz="2400" dirty="0" err="1" smtClean="0"/>
              <a:t>lightmaps</a:t>
            </a:r>
            <a:endParaRPr lang="en-GB" sz="2400" dirty="0" smtClean="0"/>
          </a:p>
          <a:p>
            <a:r>
              <a:rPr lang="en-GB" sz="2400" dirty="0" smtClean="0"/>
              <a:t>Unique UVs - Artist must create a second set of UVs so that all faces have unique texture space</a:t>
            </a:r>
          </a:p>
          <a:p>
            <a:endParaRPr lang="en-GB" sz="2400" dirty="0" smtClean="0"/>
          </a:p>
        </p:txBody>
      </p:sp>
      <p:sp>
        <p:nvSpPr>
          <p:cNvPr id="13" name="Title 1"/>
          <p:cNvSpPr>
            <a:spLocks noGrp="1"/>
          </p:cNvSpPr>
          <p:nvPr>
            <p:ph type="title"/>
          </p:nvPr>
        </p:nvSpPr>
        <p:spPr>
          <a:xfrm>
            <a:off x="1259632" y="260648"/>
            <a:ext cx="6660232" cy="1143000"/>
          </a:xfrm>
        </p:spPr>
        <p:txBody>
          <a:bodyPr>
            <a:noAutofit/>
          </a:bodyPr>
          <a:lstStyle/>
          <a:p>
            <a:r>
              <a:rPr lang="en-GB" sz="3200" dirty="0" smtClean="0"/>
              <a:t>Baked Lighting (</a:t>
            </a:r>
            <a:r>
              <a:rPr lang="en-GB" sz="3200" dirty="0" err="1" smtClean="0"/>
              <a:t>Lightmaps</a:t>
            </a:r>
            <a:r>
              <a:rPr lang="en-GB" sz="3200" dirty="0" smtClean="0"/>
              <a:t>)</a:t>
            </a:r>
            <a:br>
              <a:rPr lang="en-GB" sz="3200" dirty="0" smtClean="0"/>
            </a:br>
            <a:r>
              <a:rPr lang="en-GB" sz="1800" dirty="0" smtClean="0"/>
              <a:t>ex. Unreal Engine 3</a:t>
            </a:r>
            <a:endParaRPr lang="en-GB" sz="3200"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87" r="14630"/>
          <a:stretch/>
        </p:blipFill>
        <p:spPr bwMode="auto">
          <a:xfrm>
            <a:off x="102063" y="1340768"/>
            <a:ext cx="287249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38" y="3933056"/>
            <a:ext cx="2667970" cy="266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857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496944" cy="4525963"/>
          </a:xfrm>
        </p:spPr>
        <p:txBody>
          <a:bodyPr>
            <a:normAutofit/>
          </a:bodyPr>
          <a:lstStyle/>
          <a:p>
            <a:pPr marL="0" indent="0">
              <a:buNone/>
            </a:pPr>
            <a:r>
              <a:rPr lang="en-GB" sz="2400" dirty="0" smtClean="0"/>
              <a:t>Dynamic objects cannot meaningfully be </a:t>
            </a:r>
            <a:r>
              <a:rPr lang="en-GB" sz="2400" dirty="0" err="1" smtClean="0"/>
              <a:t>lightmapped</a:t>
            </a:r>
            <a:r>
              <a:rPr lang="en-GB" sz="2400" dirty="0" smtClean="0"/>
              <a:t>.</a:t>
            </a:r>
          </a:p>
          <a:p>
            <a:pPr marL="0" indent="0">
              <a:buNone/>
            </a:pPr>
            <a:r>
              <a:rPr lang="en-GB" sz="2400" dirty="0" smtClean="0"/>
              <a:t>If we have used hundreds of lights, this is not practical for </a:t>
            </a:r>
            <a:r>
              <a:rPr lang="en-GB" sz="2400" dirty="0" err="1" smtClean="0"/>
              <a:t>realtime</a:t>
            </a:r>
            <a:r>
              <a:rPr lang="en-GB" sz="2400" dirty="0" smtClean="0"/>
              <a:t> </a:t>
            </a:r>
          </a:p>
          <a:p>
            <a:pPr marL="0" indent="0">
              <a:buNone/>
            </a:pPr>
            <a:endParaRPr lang="en-GB" sz="1000" dirty="0"/>
          </a:p>
          <a:p>
            <a:pPr marL="0" indent="0">
              <a:buNone/>
            </a:pPr>
            <a:r>
              <a:rPr lang="en-GB" sz="2400" dirty="0" smtClean="0"/>
              <a:t>Instead we record the amount and direction of lights received by strategic points throughout the scene.</a:t>
            </a:r>
          </a:p>
          <a:p>
            <a:pPr marL="0" indent="0">
              <a:buNone/>
            </a:pPr>
            <a:r>
              <a:rPr lang="en-GB" sz="2400" dirty="0" smtClean="0"/>
              <a:t>Dynamic objects use the nearest probe (or an interpolation) to decide where light should come from and its strength.</a:t>
            </a:r>
          </a:p>
          <a:p>
            <a:endParaRPr lang="en-GB" sz="2400" dirty="0" smtClean="0"/>
          </a:p>
        </p:txBody>
      </p:sp>
      <p:sp>
        <p:nvSpPr>
          <p:cNvPr id="13" name="Title 1"/>
          <p:cNvSpPr>
            <a:spLocks noGrp="1"/>
          </p:cNvSpPr>
          <p:nvPr>
            <p:ph type="title"/>
          </p:nvPr>
        </p:nvSpPr>
        <p:spPr>
          <a:xfrm>
            <a:off x="1259632" y="116632"/>
            <a:ext cx="6660232" cy="1143000"/>
          </a:xfrm>
        </p:spPr>
        <p:txBody>
          <a:bodyPr>
            <a:noAutofit/>
          </a:bodyPr>
          <a:lstStyle/>
          <a:p>
            <a:r>
              <a:rPr lang="en-GB" sz="3200" dirty="0" smtClean="0"/>
              <a:t>Light Probes </a:t>
            </a:r>
            <a:br>
              <a:rPr lang="en-GB" sz="3200" dirty="0" smtClean="0"/>
            </a:br>
            <a:r>
              <a:rPr lang="en-GB" sz="1800" dirty="0" smtClean="0"/>
              <a:t>for dynamic objects in </a:t>
            </a:r>
            <a:r>
              <a:rPr lang="en-GB" sz="1800" dirty="0" err="1" smtClean="0"/>
              <a:t>lightmapped</a:t>
            </a:r>
            <a:r>
              <a:rPr lang="en-GB" sz="1800" dirty="0" smtClean="0"/>
              <a:t> scenes</a:t>
            </a:r>
            <a:endParaRPr lang="en-GB" sz="3200"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293096"/>
            <a:ext cx="3758219" cy="235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512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896" y="1340768"/>
            <a:ext cx="5122912" cy="4946443"/>
          </a:xfrm>
        </p:spPr>
        <p:txBody>
          <a:bodyPr>
            <a:normAutofit fontScale="85000" lnSpcReduction="20000"/>
          </a:bodyPr>
          <a:lstStyle/>
          <a:p>
            <a:pPr marL="0" indent="0">
              <a:buNone/>
            </a:pPr>
            <a:r>
              <a:rPr lang="en-GB" sz="2400" dirty="0" smtClean="0"/>
              <a:t>A shadow map is a texture map from a light’s point-of-view recording the distance between the light and the nearest surface. </a:t>
            </a:r>
          </a:p>
          <a:p>
            <a:pPr marL="0" indent="0">
              <a:buNone/>
            </a:pPr>
            <a:endParaRPr lang="en-GB" sz="2400" dirty="0"/>
          </a:p>
          <a:p>
            <a:pPr marL="0" indent="0">
              <a:buNone/>
            </a:pPr>
            <a:r>
              <a:rPr lang="en-GB" sz="2400" dirty="0" smtClean="0"/>
              <a:t>If either the light moves or objects in the scene move, this must be recalculated (expensive)</a:t>
            </a:r>
          </a:p>
          <a:p>
            <a:pPr marL="0" indent="0">
              <a:buNone/>
            </a:pPr>
            <a:endParaRPr lang="en-GB" sz="2400" dirty="0"/>
          </a:p>
          <a:p>
            <a:pPr marL="0" indent="0">
              <a:buNone/>
            </a:pPr>
            <a:r>
              <a:rPr lang="en-GB" sz="2400" dirty="0" smtClean="0"/>
              <a:t>Large radiuses increase the chance the shadow map has to be recalculated </a:t>
            </a:r>
          </a:p>
          <a:p>
            <a:pPr marL="0" indent="0">
              <a:buNone/>
            </a:pPr>
            <a:endParaRPr lang="en-GB" sz="2400" dirty="0"/>
          </a:p>
          <a:p>
            <a:pPr marL="0" indent="0">
              <a:buNone/>
            </a:pPr>
            <a:r>
              <a:rPr lang="en-GB" sz="2400" dirty="0" smtClean="0"/>
              <a:t>Most engines using shadow maps expect to have to create no more than two or three new shadow maps per frame.</a:t>
            </a:r>
          </a:p>
          <a:p>
            <a:pPr marL="0" indent="0">
              <a:buNone/>
            </a:pPr>
            <a:endParaRPr lang="en-GB" sz="2400" dirty="0"/>
          </a:p>
          <a:p>
            <a:pPr marL="0" indent="0">
              <a:buNone/>
            </a:pPr>
            <a:r>
              <a:rPr lang="en-GB" sz="2400" dirty="0" smtClean="0"/>
              <a:t>High resolution shadow maps take longer to calculate.</a:t>
            </a:r>
            <a:endParaRPr lang="en-GB" sz="2400" dirty="0"/>
          </a:p>
          <a:p>
            <a:pPr marL="0" indent="0">
              <a:buNone/>
            </a:pPr>
            <a:endParaRPr lang="en-GB" sz="2400"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33056"/>
            <a:ext cx="28803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2736304" cy="218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251520" y="3356993"/>
            <a:ext cx="2880320" cy="5760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A light is positioned above and at 45 degrees to this temple</a:t>
            </a:r>
          </a:p>
          <a:p>
            <a:pPr marL="0" indent="0">
              <a:buFont typeface="Arial" pitchFamily="34" charset="0"/>
              <a:buNone/>
            </a:pPr>
            <a:endParaRPr lang="en-GB" sz="2400" dirty="0"/>
          </a:p>
        </p:txBody>
      </p:sp>
      <p:sp>
        <p:nvSpPr>
          <p:cNvPr id="7" name="Content Placeholder 2"/>
          <p:cNvSpPr txBox="1">
            <a:spLocks/>
          </p:cNvSpPr>
          <p:nvPr/>
        </p:nvSpPr>
        <p:spPr>
          <a:xfrm>
            <a:off x="304258" y="6281937"/>
            <a:ext cx="2880320" cy="5760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The distance to the temple from the light’s point-of-view</a:t>
            </a:r>
          </a:p>
          <a:p>
            <a:pPr marL="0" indent="0">
              <a:buFont typeface="Arial" pitchFamily="34" charset="0"/>
              <a:buNone/>
            </a:pPr>
            <a:endParaRPr lang="en-GB" sz="2400" dirty="0"/>
          </a:p>
        </p:txBody>
      </p:sp>
      <p:sp>
        <p:nvSpPr>
          <p:cNvPr id="13" name="Title 1"/>
          <p:cNvSpPr>
            <a:spLocks noGrp="1"/>
          </p:cNvSpPr>
          <p:nvPr>
            <p:ph type="title"/>
          </p:nvPr>
        </p:nvSpPr>
        <p:spPr>
          <a:xfrm>
            <a:off x="2736304" y="274638"/>
            <a:ext cx="6660232" cy="1143000"/>
          </a:xfrm>
        </p:spPr>
        <p:txBody>
          <a:bodyPr>
            <a:noAutofit/>
          </a:bodyPr>
          <a:lstStyle/>
          <a:p>
            <a:r>
              <a:rPr lang="en-GB" sz="3200" dirty="0" smtClean="0"/>
              <a:t>Shadow Mapping</a:t>
            </a:r>
            <a:endParaRPr lang="en-GB" sz="3200" dirty="0"/>
          </a:p>
        </p:txBody>
      </p:sp>
    </p:spTree>
    <p:extLst>
      <p:ext uri="{BB962C8B-B14F-4D97-AF65-F5344CB8AC3E}">
        <p14:creationId xmlns:p14="http://schemas.microsoft.com/office/powerpoint/2010/main" val="2970854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6660232" cy="1143000"/>
          </a:xfrm>
        </p:spPr>
        <p:txBody>
          <a:bodyPr>
            <a:noAutofit/>
          </a:bodyPr>
          <a:lstStyle/>
          <a:p>
            <a:r>
              <a:rPr lang="en-GB" sz="3200" dirty="0" smtClean="0"/>
              <a:t>Shadow Mapping</a:t>
            </a:r>
            <a:endParaRPr lang="en-GB"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92" y="2348880"/>
            <a:ext cx="2137117" cy="170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3635896" y="1761247"/>
            <a:ext cx="5122912" cy="4525963"/>
          </a:xfrm>
        </p:spPr>
        <p:txBody>
          <a:bodyPr>
            <a:normAutofit lnSpcReduction="10000"/>
          </a:bodyPr>
          <a:lstStyle/>
          <a:p>
            <a:pPr marL="0" indent="0">
              <a:buNone/>
            </a:pPr>
            <a:r>
              <a:rPr lang="en-GB" sz="2400" dirty="0" smtClean="0"/>
              <a:t>For every pixel in the player’s view, we check the Z-depth and find its position in world space. </a:t>
            </a:r>
          </a:p>
          <a:p>
            <a:pPr marL="0" indent="0">
              <a:buNone/>
            </a:pPr>
            <a:r>
              <a:rPr lang="en-GB" sz="2400" dirty="0" smtClean="0"/>
              <a:t>If its within the light’s radius, we convert that position into the light’s </a:t>
            </a:r>
            <a:r>
              <a:rPr lang="en-GB" sz="2400" dirty="0" err="1" smtClean="0"/>
              <a:t>viewspace</a:t>
            </a:r>
            <a:r>
              <a:rPr lang="en-GB" sz="2400" dirty="0" smtClean="0"/>
              <a:t>.</a:t>
            </a:r>
          </a:p>
          <a:p>
            <a:pPr marL="0" indent="0">
              <a:buNone/>
            </a:pPr>
            <a:r>
              <a:rPr lang="en-GB" sz="2400" dirty="0" smtClean="0"/>
              <a:t>If the position is further than the distance in the shadow map, it is behind the closest object to the light, so it receives no light.</a:t>
            </a:r>
          </a:p>
          <a:p>
            <a:pPr marL="0" indent="0">
              <a:buNone/>
            </a:pPr>
            <a:r>
              <a:rPr lang="en-GB" sz="2400" dirty="0" smtClean="0"/>
              <a:t>If its position is closer, we light it, and the thing behind receives no light.</a:t>
            </a:r>
          </a:p>
          <a:p>
            <a:pPr marL="0" indent="0">
              <a:buNone/>
            </a:pPr>
            <a:endParaRPr lang="en-GB" sz="2400" dirty="0"/>
          </a:p>
          <a:p>
            <a:pPr marL="0" indent="0">
              <a:buNone/>
            </a:pPr>
            <a:endParaRPr lang="en-GB" sz="2400"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51" y="188640"/>
            <a:ext cx="2137117" cy="17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79" y="4509120"/>
            <a:ext cx="2148442" cy="171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a:xfrm>
            <a:off x="-108520" y="1917075"/>
            <a:ext cx="3108142" cy="576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000" dirty="0" smtClean="0"/>
              <a:t>Player view fully lit</a:t>
            </a:r>
            <a:endParaRPr lang="en-GB" sz="2000" dirty="0"/>
          </a:p>
        </p:txBody>
      </p:sp>
      <p:sp>
        <p:nvSpPr>
          <p:cNvPr id="14" name="Content Placeholder 2"/>
          <p:cNvSpPr txBox="1">
            <a:spLocks/>
          </p:cNvSpPr>
          <p:nvPr/>
        </p:nvSpPr>
        <p:spPr>
          <a:xfrm>
            <a:off x="-108520" y="4058574"/>
            <a:ext cx="3384376" cy="5760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400" dirty="0" smtClean="0"/>
              <a:t>Light View (distance to nearest)</a:t>
            </a:r>
            <a:endParaRPr lang="en-GB" sz="2400" dirty="0"/>
          </a:p>
        </p:txBody>
      </p:sp>
      <p:sp>
        <p:nvSpPr>
          <p:cNvPr id="16" name="Content Placeholder 2"/>
          <p:cNvSpPr txBox="1">
            <a:spLocks/>
          </p:cNvSpPr>
          <p:nvPr/>
        </p:nvSpPr>
        <p:spPr>
          <a:xfrm>
            <a:off x="-108520" y="6284805"/>
            <a:ext cx="3384376" cy="5760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400" dirty="0" smtClean="0"/>
              <a:t>Player View showing pixels which were found to be behind nearest</a:t>
            </a:r>
            <a:endParaRPr lang="en-GB" sz="2400" dirty="0"/>
          </a:p>
        </p:txBody>
      </p:sp>
    </p:spTree>
    <p:extLst>
      <p:ext uri="{BB962C8B-B14F-4D97-AF65-F5344CB8AC3E}">
        <p14:creationId xmlns:p14="http://schemas.microsoft.com/office/powerpoint/2010/main" val="1601982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normAutofit fontScale="90000"/>
          </a:bodyPr>
          <a:lstStyle/>
          <a:p>
            <a:r>
              <a:rPr lang="en-GB" sz="3200" dirty="0" smtClean="0"/>
              <a:t>So how does this affect the art assets I make and how I make them…?</a:t>
            </a:r>
            <a:br>
              <a:rPr lang="en-GB" sz="3200" dirty="0" smtClean="0"/>
            </a:br>
            <a:r>
              <a:rPr lang="en-GB" sz="3200" dirty="0"/>
              <a:t/>
            </a:r>
            <a:br>
              <a:rPr lang="en-GB" sz="3200" dirty="0"/>
            </a:br>
            <a:r>
              <a:rPr lang="en-GB" sz="3200" dirty="0" smtClean="0"/>
              <a:t>OPTIMISATION!</a:t>
            </a:r>
            <a:endParaRPr lang="en-GB" dirty="0"/>
          </a:p>
        </p:txBody>
      </p:sp>
    </p:spTree>
    <p:extLst>
      <p:ext uri="{BB962C8B-B14F-4D97-AF65-F5344CB8AC3E}">
        <p14:creationId xmlns:p14="http://schemas.microsoft.com/office/powerpoint/2010/main" val="3439586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normAutofit/>
          </a:bodyPr>
          <a:lstStyle/>
          <a:p>
            <a:r>
              <a:rPr lang="en-GB" sz="3200" dirty="0" smtClean="0"/>
              <a:t>OPTIMISATION</a:t>
            </a:r>
            <a:r>
              <a:rPr lang="en-GB" sz="3200" dirty="0"/>
              <a:t> </a:t>
            </a:r>
            <a:r>
              <a:rPr lang="en-GB" sz="3200" dirty="0" smtClean="0"/>
              <a:t>– only use lights and shadows that you need to</a:t>
            </a:r>
            <a:endParaRPr lang="en-GB" dirty="0"/>
          </a:p>
        </p:txBody>
      </p:sp>
    </p:spTree>
    <p:extLst>
      <p:ext uri="{BB962C8B-B14F-4D97-AF65-F5344CB8AC3E}">
        <p14:creationId xmlns:p14="http://schemas.microsoft.com/office/powerpoint/2010/main" val="3767793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Lighting optimisations</a:t>
            </a:r>
            <a:endParaRPr lang="en-GB" dirty="0"/>
          </a:p>
        </p:txBody>
      </p:sp>
      <p:sp>
        <p:nvSpPr>
          <p:cNvPr id="6" name="Content Placeholder 2"/>
          <p:cNvSpPr txBox="1">
            <a:spLocks/>
          </p:cNvSpPr>
          <p:nvPr/>
        </p:nvSpPr>
        <p:spPr>
          <a:xfrm>
            <a:off x="609600" y="1268760"/>
            <a:ext cx="8229600" cy="500980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Forward renderer with </a:t>
            </a:r>
            <a:r>
              <a:rPr lang="en-GB" sz="2400" dirty="0" err="1" smtClean="0"/>
              <a:t>lightmapping</a:t>
            </a:r>
            <a:r>
              <a:rPr lang="en-GB" sz="2400" dirty="0" smtClean="0"/>
              <a:t>:</a:t>
            </a:r>
          </a:p>
          <a:p>
            <a:r>
              <a:rPr lang="en-GB" sz="2400" dirty="0" smtClean="0"/>
              <a:t>Bake as much lighting as you can</a:t>
            </a:r>
          </a:p>
          <a:p>
            <a:r>
              <a:rPr lang="en-GB" sz="2400" dirty="0" smtClean="0"/>
              <a:t>Use as few dynamic lights as you can</a:t>
            </a:r>
          </a:p>
          <a:p>
            <a:r>
              <a:rPr lang="en-GB" sz="2400" dirty="0" smtClean="0"/>
              <a:t>Avoid overlapping dynamic lights as much as possible</a:t>
            </a:r>
          </a:p>
          <a:p>
            <a:pPr marL="0" indent="0">
              <a:buNone/>
            </a:pPr>
            <a:endParaRPr lang="en-GB" sz="2400" dirty="0"/>
          </a:p>
          <a:p>
            <a:pPr marL="0" indent="0">
              <a:buNone/>
            </a:pPr>
            <a:r>
              <a:rPr lang="en-GB" sz="2400" dirty="0" smtClean="0"/>
              <a:t>Deferred shading renderer with </a:t>
            </a:r>
            <a:r>
              <a:rPr lang="en-GB" sz="2400" dirty="0" err="1" smtClean="0"/>
              <a:t>realtime</a:t>
            </a:r>
            <a:r>
              <a:rPr lang="en-GB" sz="2400" dirty="0" smtClean="0"/>
              <a:t>-only lighting:</a:t>
            </a:r>
          </a:p>
          <a:p>
            <a:r>
              <a:rPr lang="en-GB" sz="2400" dirty="0" smtClean="0"/>
              <a:t>Avoid excessive light overlapping</a:t>
            </a:r>
          </a:p>
          <a:p>
            <a:r>
              <a:rPr lang="en-GB" sz="2400" dirty="0" smtClean="0"/>
              <a:t>Avoid many large light radiuses</a:t>
            </a:r>
          </a:p>
          <a:p>
            <a:endParaRPr lang="en-GB" sz="2400" dirty="0" smtClean="0"/>
          </a:p>
          <a:p>
            <a:pPr marL="0" indent="0">
              <a:buNone/>
            </a:pPr>
            <a:r>
              <a:rPr lang="en-GB" sz="2400" dirty="0" smtClean="0"/>
              <a:t>Any renderer</a:t>
            </a:r>
          </a:p>
          <a:p>
            <a:r>
              <a:rPr lang="en-GB" sz="2400" dirty="0"/>
              <a:t>Cast shadows from as few lights as possible</a:t>
            </a:r>
          </a:p>
          <a:p>
            <a:r>
              <a:rPr lang="en-GB" sz="2400" dirty="0" smtClean="0"/>
              <a:t>For small lights, use low shadow map resolutions</a:t>
            </a:r>
          </a:p>
        </p:txBody>
      </p:sp>
    </p:spTree>
    <p:extLst>
      <p:ext uri="{BB962C8B-B14F-4D97-AF65-F5344CB8AC3E}">
        <p14:creationId xmlns:p14="http://schemas.microsoft.com/office/powerpoint/2010/main" val="389632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7199" y="1484785"/>
            <a:ext cx="375476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979712" y="2996952"/>
            <a:ext cx="720080" cy="23963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1835696" y="2440145"/>
            <a:ext cx="0" cy="772831"/>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7" name="Oval 6"/>
          <p:cNvSpPr/>
          <p:nvPr/>
        </p:nvSpPr>
        <p:spPr>
          <a:xfrm>
            <a:off x="477813" y="1311512"/>
            <a:ext cx="1635916" cy="157742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Content Placeholder 2"/>
          <p:cNvSpPr txBox="1">
            <a:spLocks/>
          </p:cNvSpPr>
          <p:nvPr/>
        </p:nvSpPr>
        <p:spPr>
          <a:xfrm>
            <a:off x="4932040" y="1600200"/>
            <a:ext cx="375476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400" dirty="0" smtClean="0">
                <a:solidFill>
                  <a:schemeClr val="tx1"/>
                </a:solidFill>
              </a:rPr>
              <a:t>Purpose of rendering is to convert data in world-space to an image in screen-space.</a:t>
            </a:r>
          </a:p>
          <a:p>
            <a:pPr algn="l"/>
            <a:endParaRPr lang="en-GB" sz="2400" dirty="0">
              <a:solidFill>
                <a:schemeClr val="tx1"/>
              </a:solidFill>
            </a:endParaRPr>
          </a:p>
          <a:p>
            <a:pPr algn="l"/>
            <a:r>
              <a:rPr lang="en-GB" sz="2400" dirty="0" smtClean="0">
                <a:solidFill>
                  <a:schemeClr val="tx1"/>
                </a:solidFill>
              </a:rPr>
              <a:t>I’m going to be skipping telling you much about the transformations required, since its not something which really affects art assets.</a:t>
            </a:r>
            <a:endParaRPr lang="en-GB" sz="2400" dirty="0">
              <a:solidFill>
                <a:schemeClr val="tx1"/>
              </a:solidFill>
            </a:endParaRPr>
          </a:p>
        </p:txBody>
      </p:sp>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World-space and Screen-Space</a:t>
            </a:r>
            <a:endParaRPr lang="en-GB"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876" b="10095"/>
          <a:stretch/>
        </p:blipFill>
        <p:spPr bwMode="auto">
          <a:xfrm>
            <a:off x="411810" y="4149080"/>
            <a:ext cx="3800149" cy="240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655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normAutofit/>
          </a:bodyPr>
          <a:lstStyle/>
          <a:p>
            <a:r>
              <a:rPr lang="en-GB" sz="3200" dirty="0" smtClean="0"/>
              <a:t>OPTIMISATION</a:t>
            </a:r>
            <a:r>
              <a:rPr lang="en-GB" sz="3200" dirty="0"/>
              <a:t> </a:t>
            </a:r>
            <a:r>
              <a:rPr lang="en-GB" sz="3200" dirty="0" smtClean="0"/>
              <a:t>– plan geometry and “splits”</a:t>
            </a:r>
            <a:endParaRPr lang="en-GB" dirty="0"/>
          </a:p>
        </p:txBody>
      </p:sp>
    </p:spTree>
    <p:extLst>
      <p:ext uri="{BB962C8B-B14F-4D97-AF65-F5344CB8AC3E}">
        <p14:creationId xmlns:p14="http://schemas.microsoft.com/office/powerpoint/2010/main" val="1090778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Shading strips</a:t>
            </a:r>
            <a:endParaRPr lang="en-GB" dirty="0"/>
          </a:p>
        </p:txBody>
      </p:sp>
      <p:sp>
        <p:nvSpPr>
          <p:cNvPr id="3" name="Content Placeholder 2"/>
          <p:cNvSpPr>
            <a:spLocks noGrp="1"/>
          </p:cNvSpPr>
          <p:nvPr>
            <p:ph idx="1"/>
          </p:nvPr>
        </p:nvSpPr>
        <p:spPr>
          <a:xfrm>
            <a:off x="3347864" y="1600200"/>
            <a:ext cx="5338936" cy="4525963"/>
          </a:xfrm>
        </p:spPr>
        <p:txBody>
          <a:bodyPr>
            <a:normAutofit/>
          </a:bodyPr>
          <a:lstStyle/>
          <a:p>
            <a:pPr marL="0" indent="0">
              <a:buNone/>
            </a:pPr>
            <a:r>
              <a:rPr lang="en-GB" sz="2400" dirty="0" err="1" smtClean="0"/>
              <a:t>Shaders</a:t>
            </a:r>
            <a:r>
              <a:rPr lang="en-GB" sz="2400" dirty="0" smtClean="0"/>
              <a:t> require vertex information (normal, colour) for each pixel on the screen. This must be interpolated.</a:t>
            </a:r>
          </a:p>
          <a:p>
            <a:pPr marL="0" indent="0">
              <a:buNone/>
            </a:pPr>
            <a:endParaRPr lang="en-GB" sz="2400" dirty="0" smtClean="0"/>
          </a:p>
          <a:p>
            <a:pPr marL="0" indent="0">
              <a:buNone/>
            </a:pPr>
            <a:r>
              <a:rPr lang="en-GB" sz="2400" dirty="0" smtClean="0"/>
              <a:t>We can do this faster if we “roll over” from one triangle to another by adding only one vertex. Triangles in a sequence like this are called strips.</a:t>
            </a:r>
          </a:p>
          <a:p>
            <a:pPr marL="0" indent="0">
              <a:buNone/>
            </a:pPr>
            <a:endParaRPr lang="en-GB" sz="2400" dirty="0"/>
          </a:p>
          <a:p>
            <a:pPr marL="0" indent="0">
              <a:buNone/>
            </a:pPr>
            <a:r>
              <a:rPr lang="en-GB" sz="2400" dirty="0" smtClean="0"/>
              <a:t>Long strips mean we can shade a lot of triangles more quickly.</a:t>
            </a:r>
          </a:p>
          <a:p>
            <a:pPr marL="0" indent="0">
              <a:buNone/>
            </a:pPr>
            <a:endParaRPr lang="en-GB" sz="2400" dirty="0" smtClean="0"/>
          </a:p>
          <a:p>
            <a:pPr marL="0" indent="0">
              <a:buNone/>
            </a:pPr>
            <a:endParaRPr lang="en-GB" sz="2400" dirty="0"/>
          </a:p>
          <a:p>
            <a:pPr marL="0" indent="0">
              <a:buNone/>
            </a:pPr>
            <a:endParaRPr lang="en-GB" sz="24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0574"/>
          <a:stretch/>
        </p:blipFill>
        <p:spPr bwMode="auto">
          <a:xfrm>
            <a:off x="523527" y="3284984"/>
            <a:ext cx="2520280" cy="280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6" y="1484784"/>
            <a:ext cx="2824105" cy="136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67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Breaking strips</a:t>
            </a:r>
            <a:endParaRPr lang="en-GB" dirty="0"/>
          </a:p>
        </p:txBody>
      </p:sp>
      <p:sp>
        <p:nvSpPr>
          <p:cNvPr id="3" name="Content Placeholder 2"/>
          <p:cNvSpPr>
            <a:spLocks noGrp="1"/>
          </p:cNvSpPr>
          <p:nvPr>
            <p:ph idx="1"/>
          </p:nvPr>
        </p:nvSpPr>
        <p:spPr>
          <a:xfrm>
            <a:off x="2699792" y="1600200"/>
            <a:ext cx="5987008" cy="4525963"/>
          </a:xfrm>
        </p:spPr>
        <p:txBody>
          <a:bodyPr>
            <a:normAutofit/>
          </a:bodyPr>
          <a:lstStyle/>
          <a:p>
            <a:pPr marL="0" indent="0">
              <a:buNone/>
            </a:pPr>
            <a:r>
              <a:rPr lang="en-GB" sz="2400" dirty="0" smtClean="0"/>
              <a:t>Several factors cause breaks in strips. This causes shorter strips and more vertices, resulting in slower shading and more memory usage.</a:t>
            </a:r>
          </a:p>
          <a:p>
            <a:pPr marL="0" indent="0">
              <a:buNone/>
            </a:pPr>
            <a:endParaRPr lang="en-GB" sz="2400" dirty="0"/>
          </a:p>
          <a:p>
            <a:r>
              <a:rPr lang="en-GB" sz="2400" dirty="0" smtClean="0"/>
              <a:t>Material splits will split the model into two meshes = an extra draw call (!)</a:t>
            </a:r>
          </a:p>
          <a:p>
            <a:r>
              <a:rPr lang="en-GB" sz="2400" dirty="0" smtClean="0"/>
              <a:t>UVW splits = additional vertices, slower render. True for each UV channel.</a:t>
            </a:r>
          </a:p>
          <a:p>
            <a:r>
              <a:rPr lang="en-GB" sz="2400" dirty="0" smtClean="0"/>
              <a:t>Shading (smoothing) splits = additional vertices, slower render.</a:t>
            </a:r>
          </a:p>
          <a:p>
            <a:endParaRPr lang="en-GB" sz="2400" dirty="0"/>
          </a:p>
          <a:p>
            <a:pPr marL="0" indent="0">
              <a:buNone/>
            </a:pPr>
            <a:endParaRPr lang="en-GB"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20955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170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Familiar?</a:t>
            </a:r>
            <a:endParaRPr lang="en-GB" dirty="0"/>
          </a:p>
        </p:txBody>
      </p:sp>
      <p:sp>
        <p:nvSpPr>
          <p:cNvPr id="3" name="Content Placeholder 2"/>
          <p:cNvSpPr>
            <a:spLocks noGrp="1"/>
          </p:cNvSpPr>
          <p:nvPr>
            <p:ph idx="1"/>
          </p:nvPr>
        </p:nvSpPr>
        <p:spPr>
          <a:xfrm>
            <a:off x="395536" y="5157192"/>
            <a:ext cx="8229600" cy="1401019"/>
          </a:xfrm>
        </p:spPr>
        <p:txBody>
          <a:bodyPr>
            <a:normAutofit/>
          </a:bodyPr>
          <a:lstStyle/>
          <a:p>
            <a:pPr marL="0" indent="0">
              <a:buNone/>
            </a:pPr>
            <a:r>
              <a:rPr lang="en-GB" sz="2400" dirty="0" smtClean="0"/>
              <a:t>The object on the left has 2 strips</a:t>
            </a:r>
          </a:p>
          <a:p>
            <a:pPr marL="0" indent="0">
              <a:buNone/>
            </a:pPr>
            <a:r>
              <a:rPr lang="en-GB" sz="2400" dirty="0"/>
              <a:t>The object on the </a:t>
            </a:r>
            <a:r>
              <a:rPr lang="en-GB" sz="2400" dirty="0" smtClean="0"/>
              <a:t>right has 1 strip</a:t>
            </a:r>
          </a:p>
          <a:p>
            <a:pPr marL="0" indent="0">
              <a:buNone/>
            </a:pPr>
            <a:endParaRPr lang="en-GB" sz="2400" dirty="0"/>
          </a:p>
          <a:p>
            <a:pPr marL="0" indent="0">
              <a:buNone/>
            </a:pPr>
            <a:endParaRPr lang="en-GB" sz="2400" dirty="0"/>
          </a:p>
        </p:txBody>
      </p:sp>
      <p:pic>
        <p:nvPicPr>
          <p:cNvPr id="3074" name="Picture 2" descr="F:\Documents\DMU\Workshop\02 3D Rendering\vertex_normals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327473" cy="368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66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Aligning Splits</a:t>
            </a:r>
            <a:endParaRPr lang="en-GB" dirty="0"/>
          </a:p>
        </p:txBody>
      </p:sp>
      <p:sp>
        <p:nvSpPr>
          <p:cNvPr id="6"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However, splits only happen once, so having a hard edge/changing smoothing group along a UVW seam is no additional cost since it is already split.</a:t>
            </a:r>
          </a:p>
          <a:p>
            <a:pPr marL="0" indent="0">
              <a:buFont typeface="Arial" pitchFamily="34" charset="0"/>
              <a:buNone/>
            </a:pPr>
            <a:endParaRPr lang="en-GB" sz="2400" dirty="0"/>
          </a:p>
          <a:p>
            <a:pPr marL="0" indent="0">
              <a:buFont typeface="Arial" pitchFamily="34" charset="0"/>
              <a:buNone/>
            </a:pPr>
            <a:r>
              <a:rPr lang="en-GB" sz="2400" dirty="0" smtClean="0"/>
              <a:t>The same logic applies to UVW channels – if you have a second UVW channel for your </a:t>
            </a:r>
            <a:r>
              <a:rPr lang="en-GB" sz="2400" dirty="0" err="1" smtClean="0"/>
              <a:t>lightmap</a:t>
            </a:r>
            <a:r>
              <a:rPr lang="en-GB" sz="2400" dirty="0" smtClean="0"/>
              <a:t>, try to split it in the same places as your channel 1 UVW splits.</a:t>
            </a:r>
          </a:p>
        </p:txBody>
      </p:sp>
    </p:spTree>
    <p:extLst>
      <p:ext uri="{BB962C8B-B14F-4D97-AF65-F5344CB8AC3E}">
        <p14:creationId xmlns:p14="http://schemas.microsoft.com/office/powerpoint/2010/main" val="4027423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normAutofit/>
          </a:bodyPr>
          <a:lstStyle/>
          <a:p>
            <a:r>
              <a:rPr lang="en-GB" sz="3200" dirty="0" smtClean="0"/>
              <a:t>OPTIMISATION</a:t>
            </a:r>
            <a:r>
              <a:rPr lang="en-GB" sz="3200" dirty="0"/>
              <a:t> </a:t>
            </a:r>
            <a:r>
              <a:rPr lang="en-GB" sz="3200" dirty="0" smtClean="0"/>
              <a:t>– implement levels of detail (LODs)</a:t>
            </a:r>
            <a:endParaRPr lang="en-GB" dirty="0"/>
          </a:p>
        </p:txBody>
      </p:sp>
    </p:spTree>
    <p:extLst>
      <p:ext uri="{BB962C8B-B14F-4D97-AF65-F5344CB8AC3E}">
        <p14:creationId xmlns:p14="http://schemas.microsoft.com/office/powerpoint/2010/main" val="3851188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19" t="43381" r="2208" b="8772"/>
          <a:stretch/>
        </p:blipFill>
        <p:spPr bwMode="auto">
          <a:xfrm>
            <a:off x="395536" y="4005064"/>
            <a:ext cx="3498709" cy="25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4427984" y="1052736"/>
            <a:ext cx="4536504" cy="54902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In a scene full of trees, let’s assume each tree is 1000 triangles. </a:t>
            </a:r>
          </a:p>
          <a:p>
            <a:pPr marL="0" indent="0">
              <a:buFont typeface="Arial" pitchFamily="34" charset="0"/>
              <a:buNone/>
            </a:pPr>
            <a:endParaRPr lang="en-GB" sz="2400" dirty="0"/>
          </a:p>
          <a:p>
            <a:pPr marL="0" indent="0">
              <a:buFont typeface="Arial" pitchFamily="34" charset="0"/>
              <a:buNone/>
            </a:pPr>
            <a:r>
              <a:rPr lang="en-GB" sz="2400" dirty="0" smtClean="0"/>
              <a:t>Below we can see that about 20% of the screen is filled by the closest tree, at 1000 triangles.</a:t>
            </a:r>
          </a:p>
          <a:p>
            <a:pPr marL="0" indent="0">
              <a:buFont typeface="Arial" pitchFamily="34" charset="0"/>
              <a:buNone/>
            </a:pPr>
            <a:endParaRPr lang="en-GB" sz="2400" dirty="0"/>
          </a:p>
          <a:p>
            <a:pPr marL="0" indent="0">
              <a:buFont typeface="Arial" pitchFamily="34" charset="0"/>
              <a:buNone/>
            </a:pPr>
            <a:r>
              <a:rPr lang="en-GB" sz="2400" dirty="0" smtClean="0"/>
              <a:t>The distant 4 trees fill up less than 5% of the screen space, and yet are a total of 4000 triangles. </a:t>
            </a:r>
          </a:p>
          <a:p>
            <a:pPr marL="0" indent="0">
              <a:buFont typeface="Arial" pitchFamily="34" charset="0"/>
              <a:buNone/>
            </a:pPr>
            <a:endParaRPr lang="en-GB" sz="2400" dirty="0"/>
          </a:p>
          <a:p>
            <a:pPr marL="0" indent="0">
              <a:buFont typeface="Arial" pitchFamily="34" charset="0"/>
              <a:buNone/>
            </a:pPr>
            <a:r>
              <a:rPr lang="en-GB" sz="2400" dirty="0" smtClean="0"/>
              <a:t>This is expensive and unnecessary. Most triangles will be smaller than 1 pixel of screen space!</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32051"/>
          <a:stretch/>
        </p:blipFill>
        <p:spPr bwMode="auto">
          <a:xfrm>
            <a:off x="553197" y="836712"/>
            <a:ext cx="3183386" cy="288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79512" y="3592826"/>
            <a:ext cx="4104458" cy="55625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400" dirty="0" smtClean="0"/>
              <a:t>Scene from above with viewing frustum</a:t>
            </a:r>
          </a:p>
        </p:txBody>
      </p:sp>
      <p:sp>
        <p:nvSpPr>
          <p:cNvPr id="6" name="Content Placeholder 2"/>
          <p:cNvSpPr txBox="1">
            <a:spLocks/>
          </p:cNvSpPr>
          <p:nvPr/>
        </p:nvSpPr>
        <p:spPr>
          <a:xfrm>
            <a:off x="107504" y="6389848"/>
            <a:ext cx="4104458" cy="5562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2400" dirty="0" smtClean="0"/>
              <a:t>Screen-space view</a:t>
            </a:r>
          </a:p>
        </p:txBody>
      </p:sp>
      <p:sp>
        <p:nvSpPr>
          <p:cNvPr id="7" name="Title 1"/>
          <p:cNvSpPr>
            <a:spLocks noGrp="1"/>
          </p:cNvSpPr>
          <p:nvPr>
            <p:ph type="title"/>
          </p:nvPr>
        </p:nvSpPr>
        <p:spPr>
          <a:xfrm>
            <a:off x="457200" y="-99392"/>
            <a:ext cx="8229600" cy="1143000"/>
          </a:xfrm>
        </p:spPr>
        <p:txBody>
          <a:bodyPr/>
          <a:lstStyle/>
          <a:p>
            <a:r>
              <a:rPr lang="en-GB" dirty="0" smtClean="0"/>
              <a:t>Levels of Detail (LODs)</a:t>
            </a:r>
            <a:endParaRPr lang="en-GB" dirty="0"/>
          </a:p>
        </p:txBody>
      </p:sp>
    </p:spTree>
    <p:extLst>
      <p:ext uri="{BB962C8B-B14F-4D97-AF65-F5344CB8AC3E}">
        <p14:creationId xmlns:p14="http://schemas.microsoft.com/office/powerpoint/2010/main" val="387985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876" b="10095"/>
          <a:stretch/>
        </p:blipFill>
        <p:spPr bwMode="auto">
          <a:xfrm>
            <a:off x="435269" y="856648"/>
            <a:ext cx="3808965" cy="241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V="1">
            <a:off x="1403647" y="1802081"/>
            <a:ext cx="0" cy="854767"/>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flipV="1">
            <a:off x="1403647" y="1406037"/>
            <a:ext cx="936104" cy="396044"/>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1331640" y="1135388"/>
            <a:ext cx="864096" cy="369332"/>
          </a:xfrm>
          <a:prstGeom prst="rect">
            <a:avLst/>
          </a:prstGeom>
          <a:noFill/>
        </p:spPr>
        <p:txBody>
          <a:bodyPr wrap="square" rtlCol="0">
            <a:spAutoFit/>
          </a:bodyPr>
          <a:lstStyle/>
          <a:p>
            <a:r>
              <a:rPr lang="en-GB" dirty="0" smtClean="0"/>
              <a:t>LOD 2</a:t>
            </a:r>
            <a:endParaRPr lang="en-GB" dirty="0"/>
          </a:p>
        </p:txBody>
      </p:sp>
      <p:sp>
        <p:nvSpPr>
          <p:cNvPr id="8" name="TextBox 7"/>
          <p:cNvSpPr txBox="1"/>
          <p:nvPr/>
        </p:nvSpPr>
        <p:spPr>
          <a:xfrm>
            <a:off x="1763688" y="1567436"/>
            <a:ext cx="864096" cy="369332"/>
          </a:xfrm>
          <a:prstGeom prst="rect">
            <a:avLst/>
          </a:prstGeom>
          <a:noFill/>
        </p:spPr>
        <p:txBody>
          <a:bodyPr wrap="square" rtlCol="0">
            <a:spAutoFit/>
          </a:bodyPr>
          <a:lstStyle/>
          <a:p>
            <a:r>
              <a:rPr lang="en-GB" dirty="0" smtClean="0"/>
              <a:t>LOD 1</a:t>
            </a:r>
          </a:p>
        </p:txBody>
      </p:sp>
      <p:sp>
        <p:nvSpPr>
          <p:cNvPr id="15" name="Content Placeholder 2"/>
          <p:cNvSpPr txBox="1">
            <a:spLocks/>
          </p:cNvSpPr>
          <p:nvPr/>
        </p:nvSpPr>
        <p:spPr>
          <a:xfrm>
            <a:off x="4788024" y="1052736"/>
            <a:ext cx="4176464" cy="54902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To avoid this unnecessary render cost, we typically author more than one version of our model. These are cheaper (fewer triangles, cheaper </a:t>
            </a:r>
            <a:r>
              <a:rPr lang="en-GB" sz="2400" dirty="0" err="1" smtClean="0"/>
              <a:t>shader</a:t>
            </a:r>
            <a:r>
              <a:rPr lang="en-GB" sz="2400" dirty="0" smtClean="0"/>
              <a:t> </a:t>
            </a:r>
            <a:r>
              <a:rPr lang="en-GB" sz="2400" dirty="0" err="1" smtClean="0"/>
              <a:t>etc</a:t>
            </a:r>
            <a:r>
              <a:rPr lang="en-GB" sz="2400" dirty="0" smtClean="0"/>
              <a:t>)</a:t>
            </a:r>
          </a:p>
          <a:p>
            <a:pPr marL="0" indent="0">
              <a:buFont typeface="Arial" pitchFamily="34" charset="0"/>
              <a:buNone/>
            </a:pPr>
            <a:endParaRPr lang="en-GB" sz="2400" dirty="0"/>
          </a:p>
          <a:p>
            <a:pPr marL="0" indent="0">
              <a:buFont typeface="Arial" pitchFamily="34" charset="0"/>
              <a:buNone/>
            </a:pPr>
            <a:r>
              <a:rPr lang="en-GB" sz="2400" dirty="0" smtClean="0"/>
              <a:t>Although this has a memory cost it reduced the number of triangles sent through the rendering pipeline greatly, with minimal loss of quality.</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32" y="3356992"/>
            <a:ext cx="416049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80" y="5157192"/>
            <a:ext cx="3267112" cy="156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p:nvPr>
        </p:nvSpPr>
        <p:spPr>
          <a:xfrm>
            <a:off x="457200" y="-99392"/>
            <a:ext cx="8229600" cy="1143000"/>
          </a:xfrm>
        </p:spPr>
        <p:txBody>
          <a:bodyPr/>
          <a:lstStyle/>
          <a:p>
            <a:r>
              <a:rPr lang="en-GB" dirty="0" smtClean="0"/>
              <a:t>Levels of Detail (LODs)</a:t>
            </a:r>
            <a:endParaRPr lang="en-GB" dirty="0"/>
          </a:p>
        </p:txBody>
      </p:sp>
    </p:spTree>
    <p:extLst>
      <p:ext uri="{BB962C8B-B14F-4D97-AF65-F5344CB8AC3E}">
        <p14:creationId xmlns:p14="http://schemas.microsoft.com/office/powerpoint/2010/main" val="387985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normAutofit/>
          </a:bodyPr>
          <a:lstStyle/>
          <a:p>
            <a:r>
              <a:rPr lang="en-GB" sz="3200" dirty="0" smtClean="0"/>
              <a:t>OPTIMISATION</a:t>
            </a:r>
            <a:r>
              <a:rPr lang="en-GB" sz="3200" dirty="0"/>
              <a:t> </a:t>
            </a:r>
            <a:r>
              <a:rPr lang="en-GB" sz="3200" dirty="0" smtClean="0"/>
              <a:t>– the “right” size of mesh</a:t>
            </a:r>
            <a:endParaRPr lang="en-GB" dirty="0"/>
          </a:p>
        </p:txBody>
      </p:sp>
    </p:spTree>
    <p:extLst>
      <p:ext uri="{BB962C8B-B14F-4D97-AF65-F5344CB8AC3E}">
        <p14:creationId xmlns:p14="http://schemas.microsoft.com/office/powerpoint/2010/main" val="503912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1556792"/>
            <a:ext cx="8640961" cy="5030019"/>
          </a:xfrm>
        </p:spPr>
        <p:txBody>
          <a:bodyPr>
            <a:normAutofit lnSpcReduction="10000"/>
          </a:bodyPr>
          <a:lstStyle/>
          <a:p>
            <a:pPr marL="0" indent="0">
              <a:buNone/>
            </a:pPr>
            <a:r>
              <a:rPr lang="en-GB" sz="2400" dirty="0" smtClean="0"/>
              <a:t>One large mesh</a:t>
            </a:r>
          </a:p>
          <a:p>
            <a:r>
              <a:rPr lang="en-GB" sz="2400" dirty="0" smtClean="0"/>
              <a:t>Fewer draw calls</a:t>
            </a:r>
          </a:p>
          <a:p>
            <a:r>
              <a:rPr lang="en-GB" sz="2400" dirty="0" smtClean="0"/>
              <a:t>Cannot be culled if any part of it is seen, so we very often have to push the whole lot through</a:t>
            </a:r>
          </a:p>
          <a:p>
            <a:r>
              <a:rPr lang="en-GB" sz="2400" dirty="0" smtClean="0"/>
              <a:t>Therefore good for objects in the distance (likely to need the whole thing)</a:t>
            </a:r>
          </a:p>
          <a:p>
            <a:endParaRPr lang="en-GB" sz="2400" dirty="0"/>
          </a:p>
          <a:p>
            <a:pPr marL="0" indent="0">
              <a:buNone/>
            </a:pPr>
            <a:r>
              <a:rPr lang="en-GB" sz="2400" dirty="0" smtClean="0"/>
              <a:t>Many small meshes</a:t>
            </a:r>
          </a:p>
          <a:p>
            <a:r>
              <a:rPr lang="en-GB" sz="2400" dirty="0" smtClean="0"/>
              <a:t>More draw calls</a:t>
            </a:r>
          </a:p>
          <a:p>
            <a:r>
              <a:rPr lang="en-GB" sz="2400" dirty="0" smtClean="0"/>
              <a:t>Easier to cull</a:t>
            </a:r>
          </a:p>
          <a:p>
            <a:r>
              <a:rPr lang="en-GB" sz="2400" dirty="0" smtClean="0"/>
              <a:t>Identical pieces can use instancing.</a:t>
            </a:r>
          </a:p>
          <a:p>
            <a:pPr lvl="1"/>
            <a:r>
              <a:rPr lang="en-GB" sz="2000" dirty="0" smtClean="0"/>
              <a:t>Identical features (ex. Tree, crate </a:t>
            </a:r>
            <a:r>
              <a:rPr lang="en-GB" sz="2000" dirty="0" err="1" smtClean="0"/>
              <a:t>etc</a:t>
            </a:r>
            <a:r>
              <a:rPr lang="en-GB" sz="2000" dirty="0" smtClean="0"/>
              <a:t>)</a:t>
            </a:r>
          </a:p>
          <a:p>
            <a:pPr lvl="1"/>
            <a:r>
              <a:rPr lang="en-GB" sz="2000" dirty="0" err="1" smtClean="0"/>
              <a:t>Tileset</a:t>
            </a:r>
            <a:r>
              <a:rPr lang="en-GB" sz="2000" dirty="0" smtClean="0"/>
              <a:t> used to construct larger structures (pillars, arches, walls, windows)</a:t>
            </a:r>
          </a:p>
        </p:txBody>
      </p:sp>
      <p:sp>
        <p:nvSpPr>
          <p:cNvPr id="5" name="Title 1"/>
          <p:cNvSpPr>
            <a:spLocks noGrp="1"/>
          </p:cNvSpPr>
          <p:nvPr>
            <p:ph type="title"/>
          </p:nvPr>
        </p:nvSpPr>
        <p:spPr>
          <a:xfrm>
            <a:off x="457200" y="274638"/>
            <a:ext cx="8229600" cy="1143000"/>
          </a:xfrm>
        </p:spPr>
        <p:txBody>
          <a:bodyPr>
            <a:normAutofit/>
          </a:bodyPr>
          <a:lstStyle/>
          <a:p>
            <a:r>
              <a:rPr lang="en-GB" dirty="0" smtClean="0"/>
              <a:t>Mesh Size</a:t>
            </a:r>
            <a:br>
              <a:rPr lang="en-GB" dirty="0" smtClean="0"/>
            </a:br>
            <a:r>
              <a:rPr lang="en-GB" sz="2200" dirty="0" smtClean="0"/>
              <a:t>Example: a large building</a:t>
            </a:r>
            <a:endParaRPr lang="en-GB" sz="2200" dirty="0"/>
          </a:p>
        </p:txBody>
      </p:sp>
    </p:spTree>
    <p:extLst>
      <p:ext uri="{BB962C8B-B14F-4D97-AF65-F5344CB8AC3E}">
        <p14:creationId xmlns:p14="http://schemas.microsoft.com/office/powerpoint/2010/main" val="2491791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dirty="0" smtClean="0"/>
              <a:t>Culling</a:t>
            </a:r>
            <a:endParaRPr lang="en-GB" dirty="0"/>
          </a:p>
        </p:txBody>
      </p:sp>
      <p:sp>
        <p:nvSpPr>
          <p:cNvPr id="5" name="Content Placeholder 2"/>
          <p:cNvSpPr>
            <a:spLocks noGrp="1"/>
          </p:cNvSpPr>
          <p:nvPr>
            <p:ph idx="1"/>
          </p:nvPr>
        </p:nvSpPr>
        <p:spPr>
          <a:xfrm>
            <a:off x="3707904" y="1600200"/>
            <a:ext cx="4978896" cy="4525963"/>
          </a:xfrm>
        </p:spPr>
        <p:txBody>
          <a:bodyPr>
            <a:normAutofit/>
          </a:bodyPr>
          <a:lstStyle/>
          <a:p>
            <a:pPr marL="0" indent="0">
              <a:buNone/>
            </a:pPr>
            <a:r>
              <a:rPr lang="en-GB" sz="2400" dirty="0" smtClean="0"/>
              <a:t>Objects outside of the view frustum cannot be seen so we don’t want to waste time rendering them. We call this “culling”.</a:t>
            </a:r>
          </a:p>
          <a:p>
            <a:pPr marL="0" indent="0">
              <a:buNone/>
            </a:pPr>
            <a:endParaRPr lang="en-GB" sz="2400" dirty="0"/>
          </a:p>
          <a:p>
            <a:pPr marL="0" indent="0">
              <a:buNone/>
            </a:pPr>
            <a:r>
              <a:rPr lang="en-GB" sz="2400" dirty="0" smtClean="0"/>
              <a:t>Cheap check: does no part of the bounding box/sphere cross into the frustum?</a:t>
            </a:r>
          </a:p>
          <a:p>
            <a:pPr marL="0" indent="0">
              <a:buNone/>
            </a:pPr>
            <a:endParaRPr lang="en-GB" sz="2400" dirty="0"/>
          </a:p>
          <a:p>
            <a:pPr marL="0" indent="0">
              <a:buNone/>
            </a:pPr>
            <a:r>
              <a:rPr lang="en-GB" sz="2400" dirty="0" smtClean="0"/>
              <a:t>Expensive check: is the object entirely occluded by another object?</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23" y="4797152"/>
            <a:ext cx="2208664"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flipH="1">
            <a:off x="395535" y="620688"/>
            <a:ext cx="2683317" cy="187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999" r="1166"/>
          <a:stretch/>
        </p:blipFill>
        <p:spPr bwMode="auto">
          <a:xfrm flipH="1">
            <a:off x="467544" y="2672730"/>
            <a:ext cx="2611309" cy="187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177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1556792"/>
            <a:ext cx="8640961" cy="5030019"/>
          </a:xfrm>
        </p:spPr>
        <p:txBody>
          <a:bodyPr>
            <a:normAutofit/>
          </a:bodyPr>
          <a:lstStyle/>
          <a:p>
            <a:r>
              <a:rPr lang="en-GB" sz="2400" dirty="0" smtClean="0"/>
              <a:t>Artist can introduce variety in the scene by rearranging components easily</a:t>
            </a:r>
          </a:p>
          <a:p>
            <a:r>
              <a:rPr lang="en-GB" sz="2400" dirty="0" smtClean="0"/>
              <a:t>Memory usage is reduced because of less unique geometry</a:t>
            </a:r>
          </a:p>
          <a:p>
            <a:r>
              <a:rPr lang="en-GB" sz="2400" dirty="0" smtClean="0"/>
              <a:t>Optimisations allow rendering time to be reduced when several instances need to be rendered in one pass</a:t>
            </a:r>
          </a:p>
          <a:p>
            <a:r>
              <a:rPr lang="en-GB" sz="2400" dirty="0" smtClean="0"/>
              <a:t>Smaller pieces are much better for being culled</a:t>
            </a:r>
          </a:p>
          <a:p>
            <a:endParaRPr lang="en-GB" sz="2400" dirty="0"/>
          </a:p>
          <a:p>
            <a:pPr marL="0" indent="0">
              <a:buNone/>
            </a:pPr>
            <a:r>
              <a:rPr lang="en-GB" sz="2400" dirty="0" smtClean="0"/>
              <a:t>However</a:t>
            </a:r>
          </a:p>
          <a:p>
            <a:r>
              <a:rPr lang="en-GB" sz="2400" dirty="0" smtClean="0"/>
              <a:t>Lots of small meshes = lots of draw calls</a:t>
            </a:r>
          </a:p>
          <a:p>
            <a:r>
              <a:rPr lang="en-GB" sz="2400" dirty="0" smtClean="0"/>
              <a:t>Current-gen (‘12</a:t>
            </a:r>
            <a:r>
              <a:rPr lang="en-GB" sz="2400" dirty="0"/>
              <a:t>) </a:t>
            </a:r>
            <a:r>
              <a:rPr lang="en-GB" sz="2400" dirty="0" smtClean="0"/>
              <a:t>console GPUs not well-optimised for instancing</a:t>
            </a:r>
          </a:p>
        </p:txBody>
      </p:sp>
      <p:sp>
        <p:nvSpPr>
          <p:cNvPr id="5" name="Title 1"/>
          <p:cNvSpPr>
            <a:spLocks noGrp="1"/>
          </p:cNvSpPr>
          <p:nvPr>
            <p:ph type="title"/>
          </p:nvPr>
        </p:nvSpPr>
        <p:spPr>
          <a:xfrm>
            <a:off x="457200" y="274638"/>
            <a:ext cx="8229600" cy="1143000"/>
          </a:xfrm>
        </p:spPr>
        <p:txBody>
          <a:bodyPr/>
          <a:lstStyle/>
          <a:p>
            <a:r>
              <a:rPr lang="en-GB" dirty="0" err="1" smtClean="0"/>
              <a:t>Tileset</a:t>
            </a:r>
            <a:r>
              <a:rPr lang="en-GB" dirty="0" smtClean="0"/>
              <a:t> Instancing</a:t>
            </a:r>
            <a:endParaRPr lang="en-GB" dirty="0"/>
          </a:p>
        </p:txBody>
      </p:sp>
    </p:spTree>
    <p:extLst>
      <p:ext uri="{BB962C8B-B14F-4D97-AF65-F5344CB8AC3E}">
        <p14:creationId xmlns:p14="http://schemas.microsoft.com/office/powerpoint/2010/main" val="1234455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521" y="1340768"/>
            <a:ext cx="4176463" cy="5318051"/>
          </a:xfrm>
        </p:spPr>
        <p:txBody>
          <a:bodyPr>
            <a:normAutofit fontScale="92500"/>
          </a:bodyPr>
          <a:lstStyle/>
          <a:p>
            <a:pPr marL="0" indent="0">
              <a:buNone/>
            </a:pPr>
            <a:r>
              <a:rPr lang="en-GB" sz="2400" dirty="0" smtClean="0"/>
              <a:t>Each mesh = one draw call.</a:t>
            </a:r>
          </a:p>
          <a:p>
            <a:pPr marL="0" indent="0">
              <a:buNone/>
            </a:pPr>
            <a:r>
              <a:rPr lang="en-GB" sz="2400" dirty="0" smtClean="0"/>
              <a:t>Combining meshes and textures will reduce draw calls (so long as they can share the same </a:t>
            </a:r>
            <a:r>
              <a:rPr lang="en-GB" sz="2400" dirty="0" err="1" smtClean="0"/>
              <a:t>shader</a:t>
            </a:r>
            <a:r>
              <a:rPr lang="en-GB" sz="2400" dirty="0" smtClean="0"/>
              <a:t>).</a:t>
            </a:r>
          </a:p>
          <a:p>
            <a:pPr marL="0" indent="0">
              <a:buNone/>
            </a:pPr>
            <a:endParaRPr lang="en-GB" sz="2400" dirty="0"/>
          </a:p>
          <a:p>
            <a:pPr marL="0" indent="0">
              <a:buNone/>
            </a:pPr>
            <a:r>
              <a:rPr lang="en-GB" sz="2400" dirty="0" smtClean="0"/>
              <a:t>However:</a:t>
            </a:r>
          </a:p>
          <a:p>
            <a:r>
              <a:rPr lang="en-GB" sz="2400" dirty="0" smtClean="0"/>
              <a:t>combining meshes reduces “</a:t>
            </a:r>
            <a:r>
              <a:rPr lang="en-GB" sz="2400" dirty="0" err="1" smtClean="0"/>
              <a:t>positionability</a:t>
            </a:r>
            <a:r>
              <a:rPr lang="en-GB" sz="2400" dirty="0" smtClean="0"/>
              <a:t>”.</a:t>
            </a:r>
          </a:p>
          <a:p>
            <a:r>
              <a:rPr lang="en-GB" sz="2400" dirty="0" smtClean="0"/>
              <a:t>Combining textures is of limited benefit if they still use multiple draw calls</a:t>
            </a:r>
          </a:p>
          <a:p>
            <a:r>
              <a:rPr lang="en-GB" sz="2400" dirty="0" smtClean="0"/>
              <a:t>Combining textures is wasteful if objects on the texture are not in use in your scene.</a:t>
            </a:r>
          </a:p>
        </p:txBody>
      </p:sp>
      <p:sp>
        <p:nvSpPr>
          <p:cNvPr id="5" name="Title 1"/>
          <p:cNvSpPr>
            <a:spLocks noGrp="1"/>
          </p:cNvSpPr>
          <p:nvPr>
            <p:ph type="title"/>
          </p:nvPr>
        </p:nvSpPr>
        <p:spPr>
          <a:xfrm>
            <a:off x="457200" y="274638"/>
            <a:ext cx="8229600" cy="1143000"/>
          </a:xfrm>
        </p:spPr>
        <p:txBody>
          <a:bodyPr/>
          <a:lstStyle/>
          <a:p>
            <a:r>
              <a:rPr lang="en-GB" dirty="0" smtClean="0"/>
              <a:t>Geometry and Texture </a:t>
            </a:r>
            <a:r>
              <a:rPr lang="en-GB" dirty="0"/>
              <a:t>C</a:t>
            </a:r>
            <a:r>
              <a:rPr lang="en-GB" dirty="0" smtClean="0"/>
              <a:t>ombining</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744" y="1700808"/>
            <a:ext cx="4306615" cy="330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658744" y="5003875"/>
            <a:ext cx="4176463" cy="12157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smtClean="0"/>
              <a:t>UDK features </a:t>
            </a:r>
            <a:r>
              <a:rPr lang="en-GB" sz="1600" dirty="0" err="1" smtClean="0"/>
              <a:t>Simplygon</a:t>
            </a:r>
            <a:r>
              <a:rPr lang="en-GB" sz="1600" dirty="0" smtClean="0"/>
              <a:t> Merge Tool for combining static meshes to reduce draw calls and cull fully hidden faces</a:t>
            </a:r>
            <a:endParaRPr lang="en-GB" sz="1600" dirty="0"/>
          </a:p>
        </p:txBody>
      </p:sp>
    </p:spTree>
    <p:extLst>
      <p:ext uri="{BB962C8B-B14F-4D97-AF65-F5344CB8AC3E}">
        <p14:creationId xmlns:p14="http://schemas.microsoft.com/office/powerpoint/2010/main" val="3845018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908720"/>
            <a:ext cx="8640961" cy="5678091"/>
          </a:xfrm>
        </p:spPr>
        <p:txBody>
          <a:bodyPr>
            <a:normAutofit/>
          </a:bodyPr>
          <a:lstStyle/>
          <a:p>
            <a:pPr marL="0" indent="0">
              <a:buNone/>
            </a:pPr>
            <a:r>
              <a:rPr lang="en-GB" sz="2400" dirty="0" smtClean="0"/>
              <a:t>Combine:</a:t>
            </a:r>
          </a:p>
          <a:p>
            <a:r>
              <a:rPr lang="en-GB" sz="2400" dirty="0" smtClean="0"/>
              <a:t>When you have spare memory, combine to reduce draw calls and reduce render time</a:t>
            </a:r>
          </a:p>
          <a:p>
            <a:r>
              <a:rPr lang="en-GB" sz="2400" dirty="0" smtClean="0"/>
              <a:t>When the combined mesh will typically not fill the screen (ex. Vistas comprised of many meshes)</a:t>
            </a:r>
          </a:p>
          <a:p>
            <a:endParaRPr lang="en-GB" sz="2400" dirty="0"/>
          </a:p>
          <a:p>
            <a:pPr marL="0" indent="0">
              <a:buNone/>
            </a:pPr>
            <a:r>
              <a:rPr lang="en-GB" sz="2400" dirty="0" smtClean="0"/>
              <a:t>Instance:</a:t>
            </a:r>
          </a:p>
          <a:p>
            <a:r>
              <a:rPr lang="en-GB" sz="2400" dirty="0" smtClean="0"/>
              <a:t>When you need to make lots of repetitive geometry, use a </a:t>
            </a:r>
            <a:r>
              <a:rPr lang="en-GB" sz="2400" dirty="0" err="1" smtClean="0"/>
              <a:t>tileset</a:t>
            </a:r>
            <a:r>
              <a:rPr lang="en-GB" sz="2400" dirty="0" smtClean="0"/>
              <a:t> to avoid lots of unique geometry (memory-expensive)</a:t>
            </a:r>
          </a:p>
          <a:p>
            <a:r>
              <a:rPr lang="en-GB" sz="2400" dirty="0" smtClean="0"/>
              <a:t>When making a </a:t>
            </a:r>
            <a:r>
              <a:rPr lang="en-GB" sz="2400" dirty="0" err="1" smtClean="0"/>
              <a:t>tileset</a:t>
            </a:r>
            <a:r>
              <a:rPr lang="en-GB" sz="2400" dirty="0" smtClean="0"/>
              <a:t> will save you time and offer flexibility</a:t>
            </a:r>
          </a:p>
          <a:p>
            <a:r>
              <a:rPr lang="en-GB" sz="2400" dirty="0" smtClean="0"/>
              <a:t>When the geometry may fill more than the screen</a:t>
            </a:r>
          </a:p>
          <a:p>
            <a:endParaRPr lang="en-GB" sz="2400" dirty="0"/>
          </a:p>
          <a:p>
            <a:pPr marL="0" indent="0">
              <a:buNone/>
            </a:pPr>
            <a:r>
              <a:rPr lang="en-GB" sz="2400" dirty="0" smtClean="0"/>
              <a:t>Or simply: “medium screen-sized meshes work best”</a:t>
            </a:r>
          </a:p>
        </p:txBody>
      </p:sp>
      <p:sp>
        <p:nvSpPr>
          <p:cNvPr id="5" name="Title 1"/>
          <p:cNvSpPr>
            <a:spLocks noGrp="1"/>
          </p:cNvSpPr>
          <p:nvPr>
            <p:ph type="title"/>
          </p:nvPr>
        </p:nvSpPr>
        <p:spPr>
          <a:xfrm>
            <a:off x="457200" y="44624"/>
            <a:ext cx="8229600" cy="1143000"/>
          </a:xfrm>
        </p:spPr>
        <p:txBody>
          <a:bodyPr/>
          <a:lstStyle/>
          <a:p>
            <a:r>
              <a:rPr lang="en-GB" dirty="0" smtClean="0"/>
              <a:t>Instance or combine?</a:t>
            </a:r>
            <a:endParaRPr lang="en-GB" dirty="0"/>
          </a:p>
        </p:txBody>
      </p:sp>
    </p:spTree>
    <p:extLst>
      <p:ext uri="{BB962C8B-B14F-4D97-AF65-F5344CB8AC3E}">
        <p14:creationId xmlns:p14="http://schemas.microsoft.com/office/powerpoint/2010/main" val="2734170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896"/>
            <a:ext cx="8229600" cy="1143000"/>
          </a:xfrm>
        </p:spPr>
        <p:txBody>
          <a:bodyPr>
            <a:normAutofit/>
          </a:bodyPr>
          <a:lstStyle/>
          <a:p>
            <a:r>
              <a:rPr lang="en-GB" sz="3200" dirty="0" smtClean="0"/>
              <a:t>OPTIMISATION</a:t>
            </a:r>
            <a:r>
              <a:rPr lang="en-GB" sz="3200" dirty="0"/>
              <a:t> </a:t>
            </a:r>
            <a:r>
              <a:rPr lang="en-GB" sz="3200" dirty="0" smtClean="0"/>
              <a:t>– Use transparency appropriately</a:t>
            </a:r>
            <a:br>
              <a:rPr lang="en-GB" sz="3200" dirty="0" smtClean="0"/>
            </a:br>
            <a:r>
              <a:rPr lang="en-GB" sz="1800" i="1" dirty="0" smtClean="0"/>
              <a:t>possibly the most important optimisation to make!</a:t>
            </a:r>
            <a:endParaRPr lang="en-GB" i="1" dirty="0"/>
          </a:p>
        </p:txBody>
      </p:sp>
    </p:spTree>
    <p:extLst>
      <p:ext uri="{BB962C8B-B14F-4D97-AF65-F5344CB8AC3E}">
        <p14:creationId xmlns:p14="http://schemas.microsoft.com/office/powerpoint/2010/main" val="2444106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Alpha Test/Stencil/Binary Transparency</a:t>
            </a:r>
            <a:endParaRPr lang="en-GB" dirty="0"/>
          </a:p>
        </p:txBody>
      </p:sp>
      <p:sp>
        <p:nvSpPr>
          <p:cNvPr id="6"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Texel is either </a:t>
            </a:r>
            <a:r>
              <a:rPr lang="en-GB" sz="2400" i="1" dirty="0" smtClean="0"/>
              <a:t>completely opaque </a:t>
            </a:r>
            <a:r>
              <a:rPr lang="en-GB" sz="2400" dirty="0" smtClean="0"/>
              <a:t>or </a:t>
            </a:r>
            <a:r>
              <a:rPr lang="en-GB" sz="2400" i="1" dirty="0" smtClean="0"/>
              <a:t>completely transparent</a:t>
            </a:r>
            <a:r>
              <a:rPr lang="en-GB" sz="2400" dirty="0" smtClean="0"/>
              <a:t>. </a:t>
            </a:r>
          </a:p>
          <a:p>
            <a:r>
              <a:rPr lang="en-GB" sz="2400" dirty="0" smtClean="0"/>
              <a:t>We don’t ever need to blend the colour of the texture with the colour behind it.</a:t>
            </a:r>
          </a:p>
          <a:p>
            <a:r>
              <a:rPr lang="en-GB" sz="2400" dirty="0" smtClean="0"/>
              <a:t>We can render them in any order and get the same results</a:t>
            </a:r>
          </a:p>
          <a:p>
            <a:r>
              <a:rPr lang="en-GB" sz="2400" dirty="0" smtClean="0"/>
              <a:t>Once we’ve rendered the closest triangle and its </a:t>
            </a:r>
            <a:r>
              <a:rPr lang="en-GB" sz="2400" dirty="0" err="1" smtClean="0"/>
              <a:t>texel</a:t>
            </a:r>
            <a:r>
              <a:rPr lang="en-GB" sz="2400" dirty="0" smtClean="0"/>
              <a:t> is opaque, we can stop</a:t>
            </a:r>
          </a:p>
          <a:p>
            <a:r>
              <a:rPr lang="en-GB" sz="2400" dirty="0" smtClean="0"/>
              <a:t>We can store the Z-depth and because it’s opaque, the Z-depth is “correct”</a:t>
            </a:r>
          </a:p>
          <a:p>
            <a:r>
              <a:rPr lang="en-GB" sz="2400" dirty="0" smtClean="0"/>
              <a:t>We can use this type of transparency with “binary shadows” (for each </a:t>
            </a:r>
            <a:r>
              <a:rPr lang="en-GB" sz="2400" dirty="0" err="1" smtClean="0"/>
              <a:t>texel</a:t>
            </a:r>
            <a:r>
              <a:rPr lang="en-GB" sz="2400" dirty="0" smtClean="0"/>
              <a:t> we’re either blocking the light completely, or we’re letting it through completely)</a:t>
            </a:r>
          </a:p>
          <a:p>
            <a:endParaRPr lang="en-GB" sz="2400" dirty="0"/>
          </a:p>
        </p:txBody>
      </p:sp>
      <p:sp>
        <p:nvSpPr>
          <p:cNvPr id="4" name="Title 1"/>
          <p:cNvSpPr txBox="1">
            <a:spLocks/>
          </p:cNvSpPr>
          <p:nvPr/>
        </p:nvSpPr>
        <p:spPr>
          <a:xfrm>
            <a:off x="467544" y="77383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i="1" dirty="0" smtClean="0"/>
              <a:t>Your friendly transparency…</a:t>
            </a:r>
            <a:endParaRPr lang="en-GB" i="1" dirty="0"/>
          </a:p>
        </p:txBody>
      </p:sp>
    </p:spTree>
    <p:extLst>
      <p:ext uri="{BB962C8B-B14F-4D97-AF65-F5344CB8AC3E}">
        <p14:creationId xmlns:p14="http://schemas.microsoft.com/office/powerpoint/2010/main" val="1719744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GB" dirty="0" smtClean="0"/>
              <a:t>Blend Transparency</a:t>
            </a:r>
            <a:endParaRPr lang="en-GB" dirty="0"/>
          </a:p>
        </p:txBody>
      </p:sp>
      <p:sp>
        <p:nvSpPr>
          <p:cNvPr id="6" name="Content Placeholder 2"/>
          <p:cNvSpPr txBox="1">
            <a:spLocks/>
          </p:cNvSpPr>
          <p:nvPr/>
        </p:nvSpPr>
        <p:spPr>
          <a:xfrm>
            <a:off x="251520" y="1052736"/>
            <a:ext cx="8587680" cy="56166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Texel can be partly transparent. </a:t>
            </a:r>
          </a:p>
          <a:p>
            <a:r>
              <a:rPr lang="en-GB" sz="2400" dirty="0" smtClean="0"/>
              <a:t>We need to blend the colour of the texture with the colour behind it.</a:t>
            </a:r>
          </a:p>
          <a:p>
            <a:r>
              <a:rPr lang="en-GB" sz="2400" dirty="0" smtClean="0"/>
              <a:t>Rendering them in a different order will give a different result.</a:t>
            </a:r>
          </a:p>
          <a:p>
            <a:r>
              <a:rPr lang="en-GB" sz="2400" dirty="0" smtClean="0"/>
              <a:t>For accurate results we need to sort them.</a:t>
            </a:r>
          </a:p>
          <a:p>
            <a:r>
              <a:rPr lang="en-GB" sz="2400" dirty="0" smtClean="0"/>
              <a:t>Sorting them </a:t>
            </a:r>
            <a:r>
              <a:rPr lang="en-GB" sz="2400" dirty="0" err="1" smtClean="0"/>
              <a:t>isnt</a:t>
            </a:r>
            <a:r>
              <a:rPr lang="en-GB" sz="2400" dirty="0" smtClean="0"/>
              <a:t> “free” and can still come out wrong</a:t>
            </a:r>
          </a:p>
          <a:p>
            <a:r>
              <a:rPr lang="en-GB" sz="2400" dirty="0" smtClean="0"/>
              <a:t>If we render back-to-front we may be wasting our time if the front-most </a:t>
            </a:r>
            <a:r>
              <a:rPr lang="en-GB" sz="2400" dirty="0" err="1" smtClean="0"/>
              <a:t>texel</a:t>
            </a:r>
            <a:r>
              <a:rPr lang="en-GB" sz="2400" dirty="0" smtClean="0"/>
              <a:t> is very opaque </a:t>
            </a:r>
            <a:r>
              <a:rPr lang="en-GB" sz="2400" dirty="0"/>
              <a:t>(</a:t>
            </a:r>
            <a:r>
              <a:rPr lang="en-GB" sz="2400" dirty="0" smtClean="0"/>
              <a:t>overdraw)</a:t>
            </a:r>
          </a:p>
          <a:p>
            <a:r>
              <a:rPr lang="en-GB" sz="2400" dirty="0" smtClean="0"/>
              <a:t>If we render front-to-back our blend will come out wrong</a:t>
            </a:r>
          </a:p>
          <a:p>
            <a:r>
              <a:rPr lang="en-GB" sz="2400" dirty="0" smtClean="0"/>
              <a:t>The Z-depth doesn’t make any sense because there are triangles at many distances, so we generally ignore blend-material geometry in the depth buffer (unless perhaps we go to the trouble of handling exceptions like 100% opacity).</a:t>
            </a:r>
          </a:p>
          <a:p>
            <a:r>
              <a:rPr lang="en-GB" sz="2400" dirty="0" smtClean="0"/>
              <a:t>Binary shadow algorithms must either ignore blend material geometry, or treat only opacity greater than a fixed number (example: 50%) as blockers</a:t>
            </a:r>
          </a:p>
          <a:p>
            <a:r>
              <a:rPr lang="en-GB" sz="2400" dirty="0" smtClean="0"/>
              <a:t>Non-binary shadow algorithms are expensive.</a:t>
            </a:r>
          </a:p>
          <a:p>
            <a:endParaRPr lang="en-GB" sz="2400" dirty="0"/>
          </a:p>
        </p:txBody>
      </p:sp>
      <p:sp>
        <p:nvSpPr>
          <p:cNvPr id="4" name="Title 1"/>
          <p:cNvSpPr txBox="1">
            <a:spLocks/>
          </p:cNvSpPr>
          <p:nvPr/>
        </p:nvSpPr>
        <p:spPr>
          <a:xfrm>
            <a:off x="467544"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i="1" dirty="0" smtClean="0"/>
              <a:t>Your pain-in-the-*</a:t>
            </a:r>
            <a:r>
              <a:rPr lang="en-GB" sz="1800" i="1" dirty="0" err="1" smtClean="0"/>
              <a:t>ss</a:t>
            </a:r>
            <a:r>
              <a:rPr lang="en-GB" sz="1800" i="1" dirty="0" smtClean="0"/>
              <a:t> transparency…</a:t>
            </a:r>
            <a:endParaRPr lang="en-GB" i="1" dirty="0"/>
          </a:p>
        </p:txBody>
      </p:sp>
    </p:spTree>
    <p:extLst>
      <p:ext uri="{BB962C8B-B14F-4D97-AF65-F5344CB8AC3E}">
        <p14:creationId xmlns:p14="http://schemas.microsoft.com/office/powerpoint/2010/main" val="1577824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dirty="0" smtClean="0"/>
              <a:t>Transparency</a:t>
            </a:r>
            <a:endParaRPr lang="en-GB" dirty="0"/>
          </a:p>
        </p:txBody>
      </p:sp>
      <p:sp>
        <p:nvSpPr>
          <p:cNvPr id="6" name="Content Placeholder 2"/>
          <p:cNvSpPr txBox="1">
            <a:spLocks/>
          </p:cNvSpPr>
          <p:nvPr/>
        </p:nvSpPr>
        <p:spPr>
          <a:xfrm>
            <a:off x="2339752" y="1196752"/>
            <a:ext cx="6499448" cy="51125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t>Before transparency, we typically only had to make at most one draw call per pixel.</a:t>
            </a:r>
          </a:p>
          <a:p>
            <a:pPr marL="0" indent="0">
              <a:buNone/>
            </a:pPr>
            <a:endParaRPr lang="en-GB" sz="2400" dirty="0"/>
          </a:p>
          <a:p>
            <a:pPr marL="0" indent="0">
              <a:buNone/>
            </a:pPr>
            <a:r>
              <a:rPr lang="en-GB" sz="2400" dirty="0" smtClean="0"/>
              <a:t>A draw call must be made for every mesh in front of the Z-depth.</a:t>
            </a:r>
          </a:p>
          <a:p>
            <a:pPr marL="0" indent="0">
              <a:buNone/>
            </a:pPr>
            <a:endParaRPr lang="en-GB" sz="2400" dirty="0"/>
          </a:p>
          <a:p>
            <a:pPr marL="0" indent="0">
              <a:buNone/>
            </a:pPr>
            <a:r>
              <a:rPr lang="en-GB" sz="2400" dirty="0" smtClean="0"/>
              <a:t>Sorting is not free and most </a:t>
            </a:r>
            <a:r>
              <a:rPr lang="en-GB" sz="2400" dirty="0" err="1" smtClean="0"/>
              <a:t>realtime</a:t>
            </a:r>
            <a:r>
              <a:rPr lang="en-GB" sz="2400" dirty="0" smtClean="0"/>
              <a:t> approaches have to tolerate a degree of inaccuracy.</a:t>
            </a:r>
          </a:p>
          <a:p>
            <a:pPr marL="0" indent="0">
              <a:buNone/>
            </a:pPr>
            <a:r>
              <a:rPr lang="en-GB" sz="1500" dirty="0" smtClean="0">
                <a:hlinkClick r:id="rId2"/>
              </a:rPr>
              <a:t>http://www.opengl.org/wiki/Transparency_Sorting#Standard_translucent</a:t>
            </a:r>
            <a:endParaRPr lang="en-GB" sz="1500" dirty="0" smtClean="0"/>
          </a:p>
          <a:p>
            <a:pPr marL="0" indent="0">
              <a:buNone/>
            </a:pPr>
            <a:endParaRPr lang="en-GB" sz="2400" dirty="0"/>
          </a:p>
          <a:p>
            <a:pPr marL="0" indent="0">
              <a:buNone/>
            </a:pPr>
            <a:r>
              <a:rPr lang="en-GB" sz="2400" dirty="0" smtClean="0"/>
              <a:t>Poorly managed transparency is one of the biggest </a:t>
            </a:r>
            <a:r>
              <a:rPr lang="en-GB" sz="2400" dirty="0" err="1" smtClean="0"/>
              <a:t>framerate</a:t>
            </a:r>
            <a:r>
              <a:rPr lang="en-GB" sz="2400" dirty="0" smtClean="0"/>
              <a:t> killers, and there is only so much that the graphics programmer can do. Responsibility for sensible use of transparency lies with the artist.</a:t>
            </a:r>
            <a:endParaRPr lang="en-GB" sz="24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51"/>
          <a:stretch/>
        </p:blipFill>
        <p:spPr bwMode="auto">
          <a:xfrm>
            <a:off x="107504" y="1718656"/>
            <a:ext cx="1800200" cy="417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100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Transparency</a:t>
            </a:r>
            <a:endParaRPr lang="en-GB" dirty="0"/>
          </a:p>
        </p:txBody>
      </p:sp>
      <p:sp>
        <p:nvSpPr>
          <p:cNvPr id="6" name="Content Placeholder 2"/>
          <p:cNvSpPr txBox="1">
            <a:spLocks/>
          </p:cNvSpPr>
          <p:nvPr/>
        </p:nvSpPr>
        <p:spPr>
          <a:xfrm>
            <a:off x="323528" y="1412776"/>
            <a:ext cx="6408712"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t>Optimisations</a:t>
            </a:r>
          </a:p>
          <a:p>
            <a:r>
              <a:rPr lang="en-GB" sz="2400" dirty="0" smtClean="0"/>
              <a:t>Where possible, favour alpha testing</a:t>
            </a:r>
          </a:p>
          <a:p>
            <a:r>
              <a:rPr lang="en-GB" sz="2400" dirty="0" smtClean="0"/>
              <a:t>Keep your mesh as small as possible, even if it costs more triangles.</a:t>
            </a:r>
          </a:p>
          <a:p>
            <a:r>
              <a:rPr lang="en-GB" sz="2400" dirty="0" smtClean="0"/>
              <a:t>Fewer, more opaque cards (40%) are much cheaper than many, very transparent cards (10%) to get a similar effect</a:t>
            </a:r>
          </a:p>
          <a:p>
            <a:r>
              <a:rPr lang="en-GB" sz="2400" dirty="0" smtClean="0"/>
              <a:t>Since transparent materials are basically forward-rendered, keep affecting lights low (no lighting is best!)</a:t>
            </a:r>
          </a:p>
          <a:p>
            <a:r>
              <a:rPr lang="en-GB" sz="2400" dirty="0" smtClean="0"/>
              <a:t>For special effects consider order-independent blends like “add” to avoid sorting</a:t>
            </a:r>
            <a:endParaRPr lang="en-GB" sz="2400"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52" t="14308" r="59694" b="4740"/>
          <a:stretch/>
        </p:blipFill>
        <p:spPr bwMode="auto">
          <a:xfrm>
            <a:off x="6748958" y="2565414"/>
            <a:ext cx="1978090" cy="222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4555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2064"/>
            <a:ext cx="8229600" cy="1143000"/>
          </a:xfrm>
        </p:spPr>
        <p:txBody>
          <a:bodyPr>
            <a:normAutofit fontScale="90000"/>
          </a:bodyPr>
          <a:lstStyle/>
          <a:p>
            <a:r>
              <a:rPr lang="en-GB" sz="3200" dirty="0" smtClean="0"/>
              <a:t>OPTIMISATION</a:t>
            </a:r>
            <a:r>
              <a:rPr lang="en-GB" sz="3200" dirty="0"/>
              <a:t> </a:t>
            </a:r>
            <a:r>
              <a:rPr lang="en-GB" sz="3200" dirty="0" smtClean="0"/>
              <a:t>– Texture considerations</a:t>
            </a:r>
            <a:br>
              <a:rPr lang="en-GB" sz="3200" dirty="0" smtClean="0"/>
            </a:br>
            <a:endParaRPr lang="en-GB" i="1" dirty="0"/>
          </a:p>
        </p:txBody>
      </p:sp>
    </p:spTree>
    <p:extLst>
      <p:ext uri="{BB962C8B-B14F-4D97-AF65-F5344CB8AC3E}">
        <p14:creationId xmlns:p14="http://schemas.microsoft.com/office/powerpoint/2010/main" val="766269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23" y="1268760"/>
            <a:ext cx="4937703" cy="296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64088" y="2693819"/>
            <a:ext cx="3384376" cy="2031325"/>
          </a:xfrm>
          <a:prstGeom prst="rect">
            <a:avLst/>
          </a:prstGeom>
          <a:noFill/>
        </p:spPr>
        <p:txBody>
          <a:bodyPr wrap="square" rtlCol="0">
            <a:spAutoFit/>
          </a:bodyPr>
          <a:lstStyle/>
          <a:p>
            <a:r>
              <a:rPr lang="en-GB" dirty="0" smtClean="0"/>
              <a:t>We usually only sample one </a:t>
            </a:r>
            <a:r>
              <a:rPr lang="en-GB" dirty="0" err="1" smtClean="0"/>
              <a:t>texel</a:t>
            </a:r>
            <a:r>
              <a:rPr lang="en-GB" dirty="0" smtClean="0"/>
              <a:t> per pixel. </a:t>
            </a:r>
          </a:p>
          <a:p>
            <a:pPr marL="285750" indent="-285750">
              <a:buFont typeface="Arial" pitchFamily="34" charset="0"/>
              <a:buChar char="•"/>
            </a:pPr>
            <a:r>
              <a:rPr lang="en-GB" dirty="0" smtClean="0"/>
              <a:t>This may not be a good representation</a:t>
            </a:r>
          </a:p>
          <a:p>
            <a:pPr marL="285750" indent="-285750">
              <a:buFont typeface="Arial" pitchFamily="34" charset="0"/>
              <a:buChar char="•"/>
            </a:pPr>
            <a:r>
              <a:rPr lang="en-GB" dirty="0" smtClean="0"/>
              <a:t>This will typically change in an ugly way (tearing) as the camera or object moves</a:t>
            </a:r>
          </a:p>
        </p:txBody>
      </p:sp>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180323" y="4509120"/>
            <a:ext cx="4399991" cy="209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116632"/>
            <a:ext cx="8229600" cy="1143000"/>
          </a:xfrm>
        </p:spPr>
        <p:txBody>
          <a:bodyPr/>
          <a:lstStyle/>
          <a:p>
            <a:r>
              <a:rPr lang="en-GB" dirty="0" smtClean="0"/>
              <a:t>Filtering and </a:t>
            </a:r>
            <a:r>
              <a:rPr lang="en-GB" dirty="0" err="1" smtClean="0"/>
              <a:t>Mip</a:t>
            </a:r>
            <a:r>
              <a:rPr lang="en-GB" dirty="0" smtClean="0"/>
              <a:t> Maps</a:t>
            </a:r>
            <a:endParaRPr lang="en-GB" dirty="0"/>
          </a:p>
        </p:txBody>
      </p:sp>
    </p:spTree>
    <p:extLst>
      <p:ext uri="{BB962C8B-B14F-4D97-AF65-F5344CB8AC3E}">
        <p14:creationId xmlns:p14="http://schemas.microsoft.com/office/powerpoint/2010/main" val="740181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2952328" cy="212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a:spLocks noGrp="1"/>
          </p:cNvSpPr>
          <p:nvPr>
            <p:ph idx="1"/>
          </p:nvPr>
        </p:nvSpPr>
        <p:spPr>
          <a:xfrm>
            <a:off x="3779912" y="1772816"/>
            <a:ext cx="4752528" cy="4896544"/>
          </a:xfrm>
        </p:spPr>
        <p:txBody>
          <a:bodyPr>
            <a:normAutofit/>
          </a:bodyPr>
          <a:lstStyle/>
          <a:p>
            <a:pPr marL="0" indent="0">
              <a:buNone/>
            </a:pPr>
            <a:r>
              <a:rPr lang="en-GB" sz="2400" dirty="0" smtClean="0"/>
              <a:t>Triangles outside of the view plane? Cull them.</a:t>
            </a:r>
          </a:p>
          <a:p>
            <a:pPr marL="0" indent="0">
              <a:buNone/>
            </a:pPr>
            <a:endParaRPr lang="en-GB" sz="2400" dirty="0"/>
          </a:p>
          <a:p>
            <a:pPr marL="0" indent="0">
              <a:buNone/>
            </a:pPr>
            <a:r>
              <a:rPr lang="en-GB" sz="2400" dirty="0" smtClean="0"/>
              <a:t>Triangles facing away from camera? Cull them.</a:t>
            </a:r>
          </a:p>
          <a:p>
            <a:pPr marL="0" indent="0">
              <a:buNone/>
            </a:pPr>
            <a:endParaRPr lang="en-GB" sz="2400" dirty="0"/>
          </a:p>
          <a:p>
            <a:pPr marL="0" indent="0">
              <a:buNone/>
            </a:pPr>
            <a:r>
              <a:rPr lang="en-GB" sz="2400" dirty="0" smtClean="0"/>
              <a:t>Triangles partly outside of the view plane? Split the geometry and cull the new geometry which is outside the screen.</a:t>
            </a:r>
            <a:endParaRPr lang="en-GB" sz="2400" dirty="0"/>
          </a:p>
        </p:txBody>
      </p:sp>
      <p:sp>
        <p:nvSpPr>
          <p:cNvPr id="5" name="Title 1"/>
          <p:cNvSpPr>
            <a:spLocks noGrp="1"/>
          </p:cNvSpPr>
          <p:nvPr>
            <p:ph type="title"/>
          </p:nvPr>
        </p:nvSpPr>
        <p:spPr>
          <a:xfrm>
            <a:off x="457200" y="274638"/>
            <a:ext cx="8229600" cy="1143000"/>
          </a:xfrm>
        </p:spPr>
        <p:txBody>
          <a:bodyPr/>
          <a:lstStyle/>
          <a:p>
            <a:r>
              <a:rPr lang="en-GB" dirty="0" smtClean="0"/>
              <a:t>Triangle culling</a:t>
            </a:r>
            <a:endParaRPr lang="en-GB"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52" y="3861048"/>
            <a:ext cx="3294112" cy="237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1776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70" y="1268760"/>
            <a:ext cx="4952494" cy="298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64088" y="1988840"/>
            <a:ext cx="3672408" cy="3970318"/>
          </a:xfrm>
          <a:prstGeom prst="rect">
            <a:avLst/>
          </a:prstGeom>
          <a:noFill/>
        </p:spPr>
        <p:txBody>
          <a:bodyPr wrap="square" rtlCol="0">
            <a:spAutoFit/>
          </a:bodyPr>
          <a:lstStyle/>
          <a:p>
            <a:r>
              <a:rPr lang="en-GB" dirty="0" err="1" smtClean="0"/>
              <a:t>Mip</a:t>
            </a:r>
            <a:r>
              <a:rPr lang="en-GB" dirty="0" smtClean="0"/>
              <a:t> maps are downsized by an image-editing program and saved with the texture</a:t>
            </a:r>
          </a:p>
          <a:p>
            <a:endParaRPr lang="en-GB" dirty="0" smtClean="0"/>
          </a:p>
          <a:p>
            <a:pPr marL="285750" indent="-285750">
              <a:buFont typeface="Arial" pitchFamily="34" charset="0"/>
              <a:buChar char="•"/>
            </a:pPr>
            <a:r>
              <a:rPr lang="en-GB" dirty="0" smtClean="0"/>
              <a:t>Uses more memory</a:t>
            </a:r>
          </a:p>
          <a:p>
            <a:pPr marL="285750" indent="-285750">
              <a:buFont typeface="Arial" pitchFamily="34" charset="0"/>
              <a:buChar char="•"/>
            </a:pPr>
            <a:r>
              <a:rPr lang="en-GB" dirty="0" smtClean="0"/>
              <a:t>Matches screen space to </a:t>
            </a:r>
            <a:r>
              <a:rPr lang="en-GB" dirty="0" err="1" smtClean="0"/>
              <a:t>mip</a:t>
            </a:r>
            <a:r>
              <a:rPr lang="en-GB" dirty="0" smtClean="0"/>
              <a:t> size to sample a </a:t>
            </a:r>
            <a:r>
              <a:rPr lang="en-GB" dirty="0" err="1" smtClean="0"/>
              <a:t>texel</a:t>
            </a:r>
            <a:r>
              <a:rPr lang="en-GB" dirty="0" smtClean="0"/>
              <a:t> representative of the area covered by the pixel</a:t>
            </a:r>
          </a:p>
          <a:p>
            <a:pPr marL="285750" indent="-285750">
              <a:buFont typeface="Arial" pitchFamily="34" charset="0"/>
              <a:buChar char="•"/>
            </a:pPr>
            <a:r>
              <a:rPr lang="en-GB" dirty="0" smtClean="0"/>
              <a:t>Newer filtering methods result in a less blurry appearance than the screenshot</a:t>
            </a:r>
          </a:p>
          <a:p>
            <a:pPr marL="285750" indent="-285750">
              <a:buFont typeface="Arial" pitchFamily="34" charset="0"/>
              <a:buChar char="•"/>
            </a:pPr>
            <a:r>
              <a:rPr lang="en-GB" dirty="0" smtClean="0"/>
              <a:t>More stable image under movement</a:t>
            </a:r>
          </a:p>
          <a:p>
            <a:endParaRPr lang="en-GB" dirty="0" smtClean="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292" y="4503644"/>
            <a:ext cx="3205049" cy="213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116632"/>
            <a:ext cx="8229600" cy="1143000"/>
          </a:xfrm>
        </p:spPr>
        <p:txBody>
          <a:bodyPr/>
          <a:lstStyle/>
          <a:p>
            <a:r>
              <a:rPr lang="en-GB" dirty="0" smtClean="0"/>
              <a:t>Filtering and </a:t>
            </a:r>
            <a:r>
              <a:rPr lang="en-GB" dirty="0" err="1" smtClean="0"/>
              <a:t>Mip</a:t>
            </a:r>
            <a:r>
              <a:rPr lang="en-GB" dirty="0" smtClean="0"/>
              <a:t> Maps</a:t>
            </a:r>
            <a:endParaRPr lang="en-GB" dirty="0"/>
          </a:p>
        </p:txBody>
      </p:sp>
    </p:spTree>
    <p:extLst>
      <p:ext uri="{BB962C8B-B14F-4D97-AF65-F5344CB8AC3E}">
        <p14:creationId xmlns:p14="http://schemas.microsoft.com/office/powerpoint/2010/main" val="387985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Texture padding and bleed</a:t>
            </a:r>
            <a:endParaRPr lang="en-GB" dirty="0"/>
          </a:p>
        </p:txBody>
      </p:sp>
      <p:sp>
        <p:nvSpPr>
          <p:cNvPr id="5" name="Content Placeholder 2"/>
          <p:cNvSpPr txBox="1">
            <a:spLocks/>
          </p:cNvSpPr>
          <p:nvPr/>
        </p:nvSpPr>
        <p:spPr>
          <a:xfrm>
            <a:off x="3635896" y="1752600"/>
            <a:ext cx="5203304"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err="1" smtClean="0"/>
              <a:t>Mip</a:t>
            </a:r>
            <a:r>
              <a:rPr lang="en-GB" sz="2400" dirty="0" smtClean="0"/>
              <a:t>-maps will blend nearby pixels together, which we generally want. However, we don’t want pixels from different islands bleeding into each other.</a:t>
            </a:r>
          </a:p>
          <a:p>
            <a:pPr marL="0" indent="0">
              <a:buFont typeface="Arial" pitchFamily="34" charset="0"/>
              <a:buNone/>
            </a:pPr>
            <a:endParaRPr lang="en-GB" sz="2400" dirty="0" smtClean="0"/>
          </a:p>
          <a:p>
            <a:pPr marL="0" indent="0">
              <a:buNone/>
            </a:pPr>
            <a:r>
              <a:rPr lang="en-GB" sz="2400" dirty="0"/>
              <a:t>Equally, blended materials will blend with the background at low </a:t>
            </a:r>
            <a:r>
              <a:rPr lang="en-GB" sz="2400" dirty="0" err="1"/>
              <a:t>mips</a:t>
            </a:r>
            <a:r>
              <a:rPr lang="en-GB" sz="2400" dirty="0"/>
              <a:t>. </a:t>
            </a:r>
            <a:r>
              <a:rPr lang="en-GB" sz="2400" dirty="0" smtClean="0"/>
              <a:t>Make sure it’s a suitable colour.</a:t>
            </a:r>
          </a:p>
          <a:p>
            <a:pPr marL="0" indent="0">
              <a:buFont typeface="Arial" pitchFamily="34" charset="0"/>
              <a:buNone/>
            </a:pPr>
            <a:endParaRPr lang="en-GB" sz="2400" dirty="0" smtClean="0"/>
          </a:p>
          <a:p>
            <a:r>
              <a:rPr lang="en-GB" sz="2400" dirty="0" smtClean="0"/>
              <a:t>Leave space between islands (~4px for a 512x512 texture)</a:t>
            </a:r>
          </a:p>
          <a:p>
            <a:r>
              <a:rPr lang="en-GB" sz="2400" dirty="0" smtClean="0"/>
              <a:t>Use a suitable background colour</a:t>
            </a:r>
          </a:p>
          <a:p>
            <a:r>
              <a:rPr lang="en-GB" sz="2400" dirty="0" smtClean="0"/>
              <a:t>Better yet, use a Photoshop </a:t>
            </a:r>
            <a:r>
              <a:rPr lang="en-GB" sz="2400" dirty="0"/>
              <a:t>A</a:t>
            </a:r>
            <a:r>
              <a:rPr lang="en-GB" sz="2400" dirty="0" smtClean="0"/>
              <a:t>ction to blur your image and use that as your background</a:t>
            </a:r>
          </a:p>
          <a:p>
            <a:pPr marL="0" indent="0">
              <a:buFont typeface="Arial" pitchFamily="34" charset="0"/>
              <a:buNone/>
            </a:pPr>
            <a:endParaRPr lang="en-GB"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080" b="33618"/>
          <a:stretch/>
        </p:blipFill>
        <p:spPr bwMode="auto">
          <a:xfrm>
            <a:off x="517873" y="2276872"/>
            <a:ext cx="2853942" cy="320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1018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Texture resolution</a:t>
            </a:r>
            <a:endParaRPr lang="en-GB" dirty="0"/>
          </a:p>
        </p:txBody>
      </p:sp>
      <p:sp>
        <p:nvSpPr>
          <p:cNvPr id="6" name="Content Placeholder 2"/>
          <p:cNvSpPr txBox="1">
            <a:spLocks/>
          </p:cNvSpPr>
          <p:nvPr/>
        </p:nvSpPr>
        <p:spPr>
          <a:xfrm>
            <a:off x="306041" y="1988840"/>
            <a:ext cx="8496944" cy="5318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t>Until you hit the VRAM limit of the graphics card, </a:t>
            </a:r>
            <a:r>
              <a:rPr lang="en-GB" sz="2400" dirty="0" smtClean="0"/>
              <a:t>large texture sizes do not affect </a:t>
            </a:r>
            <a:r>
              <a:rPr lang="en-GB" sz="2400" dirty="0" err="1" smtClean="0"/>
              <a:t>framerate</a:t>
            </a:r>
            <a:r>
              <a:rPr lang="en-GB" sz="2400" dirty="0" smtClean="0"/>
              <a:t> significantly.</a:t>
            </a:r>
          </a:p>
          <a:p>
            <a:pPr marL="0" indent="0">
              <a:buNone/>
            </a:pPr>
            <a:endParaRPr lang="en-GB" sz="2400" dirty="0" smtClean="0"/>
          </a:p>
          <a:p>
            <a:pPr marL="0" indent="0">
              <a:buNone/>
            </a:pPr>
            <a:r>
              <a:rPr lang="en-GB" sz="2400" dirty="0" smtClean="0"/>
              <a:t>When you hit the VRAM limit, performance will plummet SIGNIFICANTLY.</a:t>
            </a:r>
          </a:p>
          <a:p>
            <a:pPr marL="0" indent="0">
              <a:buNone/>
            </a:pPr>
            <a:endParaRPr lang="en-GB" sz="2400" dirty="0" smtClean="0"/>
          </a:p>
          <a:p>
            <a:pPr marL="0" indent="0">
              <a:buNone/>
            </a:pPr>
            <a:r>
              <a:rPr lang="en-GB" sz="2400" b="1" dirty="0" smtClean="0"/>
              <a:t>Plan</a:t>
            </a:r>
            <a:r>
              <a:rPr lang="en-GB" sz="2400" dirty="0" smtClean="0"/>
              <a:t> to avoid this ever happening ever, ever, ever.</a:t>
            </a:r>
          </a:p>
          <a:p>
            <a:pPr marL="0" indent="0">
              <a:buNone/>
            </a:pPr>
            <a:endParaRPr lang="en-GB" sz="2400" dirty="0"/>
          </a:p>
          <a:p>
            <a:pPr marL="0" indent="0">
              <a:buNone/>
            </a:pPr>
            <a:r>
              <a:rPr lang="en-GB" sz="2400" dirty="0" smtClean="0"/>
              <a:t>(planning happens first, remember?)</a:t>
            </a:r>
            <a:endParaRPr lang="en-GB" sz="2400" dirty="0" smtClean="0"/>
          </a:p>
        </p:txBody>
      </p:sp>
    </p:spTree>
    <p:extLst>
      <p:ext uri="{BB962C8B-B14F-4D97-AF65-F5344CB8AC3E}">
        <p14:creationId xmlns:p14="http://schemas.microsoft.com/office/powerpoint/2010/main" val="3551311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 I may as well use big textures?</a:t>
            </a:r>
            <a:endParaRPr lang="en-GB" dirty="0"/>
          </a:p>
        </p:txBody>
      </p:sp>
      <p:sp>
        <p:nvSpPr>
          <p:cNvPr id="6" name="Content Placeholder 2"/>
          <p:cNvSpPr txBox="1">
            <a:spLocks/>
          </p:cNvSpPr>
          <p:nvPr/>
        </p:nvSpPr>
        <p:spPr>
          <a:xfrm>
            <a:off x="306041" y="1988840"/>
            <a:ext cx="8496944" cy="5318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Renderer </a:t>
            </a:r>
            <a:r>
              <a:rPr lang="en-GB" sz="2400" dirty="0"/>
              <a:t>chooses </a:t>
            </a:r>
            <a:r>
              <a:rPr lang="en-GB" sz="2400" dirty="0" err="1"/>
              <a:t>mip</a:t>
            </a:r>
            <a:r>
              <a:rPr lang="en-GB" sz="2400" dirty="0"/>
              <a:t> level appropriate to screen coverage</a:t>
            </a:r>
          </a:p>
          <a:p>
            <a:r>
              <a:rPr lang="en-GB" sz="2400" dirty="0" smtClean="0"/>
              <a:t>If the object is not viewed closely at any time, then </a:t>
            </a:r>
            <a:r>
              <a:rPr lang="en-GB" sz="2400" dirty="0" err="1" smtClean="0"/>
              <a:t>fullres</a:t>
            </a:r>
            <a:r>
              <a:rPr lang="en-GB" sz="2400" dirty="0" smtClean="0"/>
              <a:t> may never be used!</a:t>
            </a:r>
          </a:p>
          <a:p>
            <a:r>
              <a:rPr lang="en-GB" sz="2400" dirty="0" smtClean="0"/>
              <a:t>Exceeding the VRAM limit is disastrous</a:t>
            </a:r>
          </a:p>
          <a:p>
            <a:pPr marL="0" indent="0">
              <a:buNone/>
            </a:pPr>
            <a:endParaRPr lang="en-GB" sz="2400" dirty="0"/>
          </a:p>
          <a:p>
            <a:pPr marL="0" indent="0">
              <a:buNone/>
            </a:pPr>
            <a:r>
              <a:rPr lang="en-GB" sz="2400" dirty="0"/>
              <a:t>Try to judge the resolution you need based on gameplay, not inside the editor or modelling </a:t>
            </a:r>
            <a:r>
              <a:rPr lang="en-GB" sz="2400" dirty="0" smtClean="0"/>
              <a:t>program</a:t>
            </a:r>
          </a:p>
        </p:txBody>
      </p:sp>
    </p:spTree>
    <p:extLst>
      <p:ext uri="{BB962C8B-B14F-4D97-AF65-F5344CB8AC3E}">
        <p14:creationId xmlns:p14="http://schemas.microsoft.com/office/powerpoint/2010/main" val="2201922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2064"/>
            <a:ext cx="8229600" cy="1143000"/>
          </a:xfrm>
        </p:spPr>
        <p:txBody>
          <a:bodyPr>
            <a:normAutofit/>
          </a:bodyPr>
          <a:lstStyle/>
          <a:p>
            <a:r>
              <a:rPr lang="en-GB" sz="3200" dirty="0" smtClean="0"/>
              <a:t>But you didn’t mention triangle counts?!</a:t>
            </a:r>
            <a:endParaRPr lang="en-GB" i="1" dirty="0"/>
          </a:p>
        </p:txBody>
      </p:sp>
    </p:spTree>
    <p:extLst>
      <p:ext uri="{BB962C8B-B14F-4D97-AF65-F5344CB8AC3E}">
        <p14:creationId xmlns:p14="http://schemas.microsoft.com/office/powerpoint/2010/main" val="30844317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Triangle/Poly Count</a:t>
            </a:r>
            <a:endParaRPr lang="en-GB" dirty="0"/>
          </a:p>
        </p:txBody>
      </p:sp>
      <p:sp>
        <p:nvSpPr>
          <p:cNvPr id="6" name="Content Placeholder 2"/>
          <p:cNvSpPr txBox="1">
            <a:spLocks/>
          </p:cNvSpPr>
          <p:nvPr/>
        </p:nvSpPr>
        <p:spPr>
          <a:xfrm>
            <a:off x="306041" y="1484784"/>
            <a:ext cx="8496944" cy="53180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t>Current-gen (‘12) hardware for PC and home consoles:</a:t>
            </a:r>
          </a:p>
          <a:p>
            <a:r>
              <a:rPr lang="en-GB" sz="2400" dirty="0" smtClean="0"/>
              <a:t>Draw calls for fewer than 1,000 </a:t>
            </a:r>
            <a:r>
              <a:rPr lang="en-GB" sz="2400" dirty="0" err="1" smtClean="0"/>
              <a:t>tris</a:t>
            </a:r>
            <a:r>
              <a:rPr lang="en-GB" sz="2400" dirty="0" smtClean="0"/>
              <a:t> almost as expensive as 1,000 </a:t>
            </a:r>
            <a:r>
              <a:rPr lang="en-GB" sz="2400" dirty="0" err="1" smtClean="0"/>
              <a:t>tris</a:t>
            </a:r>
            <a:r>
              <a:rPr lang="en-GB" sz="2400" dirty="0" smtClean="0"/>
              <a:t>.</a:t>
            </a:r>
          </a:p>
          <a:p>
            <a:r>
              <a:rPr lang="en-GB" sz="2400" dirty="0" smtClean="0"/>
              <a:t>Consider combining meshes if your meshes have less than 1,000 </a:t>
            </a:r>
            <a:r>
              <a:rPr lang="en-GB" sz="2400" dirty="0" err="1" smtClean="0"/>
              <a:t>tris</a:t>
            </a:r>
            <a:r>
              <a:rPr lang="en-GB" sz="2400" dirty="0" smtClean="0"/>
              <a:t>. The draw call savings are much more significant.</a:t>
            </a:r>
          </a:p>
          <a:p>
            <a:r>
              <a:rPr lang="en-GB" sz="2400" dirty="0" smtClean="0"/>
              <a:t>Current engines handle millions of </a:t>
            </a:r>
            <a:r>
              <a:rPr lang="en-GB" sz="2400" dirty="0" err="1" smtClean="0"/>
              <a:t>tris</a:t>
            </a:r>
            <a:r>
              <a:rPr lang="en-GB" sz="2400" dirty="0" smtClean="0"/>
              <a:t> </a:t>
            </a:r>
            <a:r>
              <a:rPr lang="en-GB" sz="2400" i="1" dirty="0" smtClean="0"/>
              <a:t>per frame</a:t>
            </a:r>
            <a:r>
              <a:rPr lang="en-GB" sz="2400" dirty="0" smtClean="0"/>
              <a:t>.</a:t>
            </a:r>
          </a:p>
          <a:p>
            <a:r>
              <a:rPr lang="en-GB" sz="2400" dirty="0" smtClean="0"/>
              <a:t>Triangles that will never occupy more than 1 pixel on-screen are pointless and can hurt performance a bit.</a:t>
            </a:r>
          </a:p>
          <a:p>
            <a:pPr marL="0" indent="0">
              <a:buNone/>
            </a:pPr>
            <a:endParaRPr lang="en-GB" sz="2400" dirty="0" smtClean="0"/>
          </a:p>
          <a:p>
            <a:pPr marL="0" indent="0">
              <a:buNone/>
            </a:pPr>
            <a:r>
              <a:rPr lang="en-GB" sz="2400" dirty="0" smtClean="0"/>
              <a:t>Bottom line: </a:t>
            </a:r>
          </a:p>
          <a:p>
            <a:pPr marL="0" indent="0">
              <a:buNone/>
            </a:pPr>
            <a:r>
              <a:rPr lang="en-GB" sz="2400" dirty="0" smtClean="0"/>
              <a:t>Triangle count reduction is usually a very time-consuming and low-impact way to optimise for current-gen.</a:t>
            </a:r>
          </a:p>
          <a:p>
            <a:endParaRPr lang="en-GB" sz="2400" dirty="0" smtClean="0"/>
          </a:p>
        </p:txBody>
      </p:sp>
    </p:spTree>
    <p:extLst>
      <p:ext uri="{BB962C8B-B14F-4D97-AF65-F5344CB8AC3E}">
        <p14:creationId xmlns:p14="http://schemas.microsoft.com/office/powerpoint/2010/main" val="2549660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143000"/>
          </a:xfrm>
        </p:spPr>
        <p:txBody>
          <a:bodyPr>
            <a:normAutofit/>
          </a:bodyPr>
          <a:lstStyle/>
          <a:p>
            <a:r>
              <a:rPr lang="en-GB" sz="3200" dirty="0" smtClean="0"/>
              <a:t>So what can we conclude?</a:t>
            </a:r>
            <a:endParaRPr lang="en-GB"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238" y="2420888"/>
            <a:ext cx="4556666" cy="345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742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dirty="0" smtClean="0"/>
              <a:t>Conclusions</a:t>
            </a:r>
            <a:endParaRPr lang="en-GB" dirty="0"/>
          </a:p>
        </p:txBody>
      </p:sp>
      <p:sp>
        <p:nvSpPr>
          <p:cNvPr id="6" name="Content Placeholder 2"/>
          <p:cNvSpPr txBox="1">
            <a:spLocks/>
          </p:cNvSpPr>
          <p:nvPr/>
        </p:nvSpPr>
        <p:spPr>
          <a:xfrm>
            <a:off x="306041" y="1196752"/>
            <a:ext cx="8496944" cy="539005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t>The most </a:t>
            </a:r>
            <a:r>
              <a:rPr lang="en-GB" sz="2400" dirty="0"/>
              <a:t>i</a:t>
            </a:r>
            <a:r>
              <a:rPr lang="en-GB" sz="2400" dirty="0" smtClean="0"/>
              <a:t>mportant optimisations for </a:t>
            </a:r>
            <a:r>
              <a:rPr lang="en-GB" sz="2400" b="1" dirty="0" smtClean="0"/>
              <a:t>frame rate</a:t>
            </a:r>
            <a:r>
              <a:rPr lang="en-GB" sz="2400" dirty="0" smtClean="0"/>
              <a:t>:</a:t>
            </a:r>
          </a:p>
          <a:p>
            <a:r>
              <a:rPr lang="en-GB" sz="2400" dirty="0" smtClean="0"/>
              <a:t>Limit the expense of transparency used</a:t>
            </a:r>
          </a:p>
          <a:p>
            <a:pPr lvl="1"/>
            <a:r>
              <a:rPr lang="en-GB" sz="2000" dirty="0" smtClean="0"/>
              <a:t>Reduce overlapping</a:t>
            </a:r>
          </a:p>
          <a:p>
            <a:pPr lvl="1"/>
            <a:r>
              <a:rPr lang="en-GB" sz="2000" dirty="0" smtClean="0"/>
              <a:t>Favour stencilled</a:t>
            </a:r>
          </a:p>
          <a:p>
            <a:r>
              <a:rPr lang="en-GB" sz="2400" dirty="0" smtClean="0"/>
              <a:t>Reduce the number of draw calls wherever possible:</a:t>
            </a:r>
          </a:p>
          <a:p>
            <a:pPr lvl="1"/>
            <a:r>
              <a:rPr lang="en-GB" sz="2000" dirty="0" smtClean="0"/>
              <a:t>Reducing number of objects on-screen (place fewer or occlude more)</a:t>
            </a:r>
          </a:p>
          <a:p>
            <a:pPr lvl="1"/>
            <a:r>
              <a:rPr lang="en-GB" sz="2000" dirty="0" smtClean="0"/>
              <a:t>Combining meshes in vistas</a:t>
            </a:r>
          </a:p>
          <a:p>
            <a:r>
              <a:rPr lang="en-GB" sz="2400" dirty="0" smtClean="0"/>
              <a:t>Reduce the expense of lights</a:t>
            </a:r>
          </a:p>
          <a:p>
            <a:pPr lvl="1"/>
            <a:r>
              <a:rPr lang="en-GB" sz="2000" dirty="0" smtClean="0"/>
              <a:t>Avoid excessive overlapping lights</a:t>
            </a:r>
          </a:p>
          <a:p>
            <a:pPr lvl="1"/>
            <a:r>
              <a:rPr lang="en-GB" sz="2000" dirty="0" smtClean="0"/>
              <a:t>Fewer shadow-casting</a:t>
            </a:r>
          </a:p>
          <a:p>
            <a:pPr marL="457200" lvl="1" indent="0">
              <a:buNone/>
            </a:pPr>
            <a:endParaRPr lang="en-GB" sz="2000" dirty="0"/>
          </a:p>
          <a:p>
            <a:pPr marL="0" indent="0">
              <a:buNone/>
            </a:pPr>
            <a:r>
              <a:rPr lang="en-GB" sz="2400" dirty="0" smtClean="0"/>
              <a:t>The most important </a:t>
            </a:r>
            <a:r>
              <a:rPr lang="en-GB" sz="2400" dirty="0"/>
              <a:t>optimisations for </a:t>
            </a:r>
            <a:r>
              <a:rPr lang="en-GB" sz="2400" b="1" dirty="0" smtClean="0"/>
              <a:t>memory</a:t>
            </a:r>
            <a:r>
              <a:rPr lang="en-GB" sz="2400" dirty="0" smtClean="0"/>
              <a:t>:</a:t>
            </a:r>
          </a:p>
          <a:p>
            <a:r>
              <a:rPr lang="en-GB" sz="2400" dirty="0" smtClean="0"/>
              <a:t>Keep texture size </a:t>
            </a:r>
            <a:r>
              <a:rPr lang="en-GB" sz="2400" dirty="0" smtClean="0"/>
              <a:t>down</a:t>
            </a:r>
            <a:endParaRPr lang="en-GB" sz="2400" dirty="0" smtClean="0"/>
          </a:p>
          <a:p>
            <a:pPr lvl="1"/>
            <a:r>
              <a:rPr lang="en-GB" sz="2000" dirty="0" smtClean="0"/>
              <a:t>Consider decals and vertex painting to break up large surfaces rather than huge textures</a:t>
            </a:r>
          </a:p>
          <a:p>
            <a:pPr lvl="1"/>
            <a:r>
              <a:rPr lang="en-GB" sz="2000" dirty="0" smtClean="0"/>
              <a:t>Re-use texture space by planning</a:t>
            </a:r>
          </a:p>
          <a:p>
            <a:r>
              <a:rPr lang="en-GB" sz="2400" dirty="0" smtClean="0"/>
              <a:t>Use instancing</a:t>
            </a:r>
            <a:endParaRPr lang="en-GB" sz="2400" dirty="0"/>
          </a:p>
          <a:p>
            <a:pPr lvl="1"/>
            <a:endParaRPr lang="en-GB" sz="2000" dirty="0" smtClean="0"/>
          </a:p>
        </p:txBody>
      </p:sp>
    </p:spTree>
    <p:extLst>
      <p:ext uri="{BB962C8B-B14F-4D97-AF65-F5344CB8AC3E}">
        <p14:creationId xmlns:p14="http://schemas.microsoft.com/office/powerpoint/2010/main" val="25496605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0096"/>
            <a:ext cx="8229600" cy="1143000"/>
          </a:xfrm>
        </p:spPr>
        <p:txBody>
          <a:bodyPr>
            <a:normAutofit fontScale="90000"/>
          </a:bodyPr>
          <a:lstStyle/>
          <a:p>
            <a:r>
              <a:rPr lang="en-GB" sz="3200" dirty="0" smtClean="0"/>
              <a:t>FIN</a:t>
            </a:r>
            <a:br>
              <a:rPr lang="en-GB" sz="3200" dirty="0" smtClean="0"/>
            </a:br>
            <a:r>
              <a:rPr lang="en-GB" sz="1200" dirty="0" smtClean="0"/>
              <a:t/>
            </a:r>
            <a:br>
              <a:rPr lang="en-GB" sz="1200" dirty="0" smtClean="0"/>
            </a:br>
            <a:r>
              <a:rPr lang="en-GB" sz="1300" dirty="0" smtClean="0"/>
              <a:t>…</a:t>
            </a:r>
            <a:r>
              <a:rPr lang="en-GB" sz="1600" dirty="0" smtClean="0"/>
              <a:t>ally!</a:t>
            </a:r>
            <a:r>
              <a:rPr lang="en-GB" sz="3200" dirty="0" smtClean="0"/>
              <a:t/>
            </a:r>
            <a:br>
              <a:rPr lang="en-GB" sz="3200" dirty="0" smtClean="0"/>
            </a:br>
            <a:endParaRPr lang="en-GB" i="1" dirty="0"/>
          </a:p>
        </p:txBody>
      </p:sp>
    </p:spTree>
    <p:extLst>
      <p:ext uri="{BB962C8B-B14F-4D97-AF65-F5344CB8AC3E}">
        <p14:creationId xmlns:p14="http://schemas.microsoft.com/office/powerpoint/2010/main" val="3782476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000" dirty="0" smtClean="0"/>
              <a:t>Beautiful, Yet Friendly – Guillaume Provost </a:t>
            </a:r>
          </a:p>
          <a:p>
            <a:pPr marL="0" indent="0">
              <a:buNone/>
            </a:pPr>
            <a:r>
              <a:rPr lang="en-GB" sz="2000" i="1" dirty="0" smtClean="0"/>
              <a:t>Game Developer magazine, June and July 2003</a:t>
            </a:r>
          </a:p>
          <a:p>
            <a:pPr marL="0" indent="0">
              <a:buNone/>
            </a:pPr>
            <a:r>
              <a:rPr lang="en-GB" sz="2000" dirty="0" smtClean="0">
                <a:hlinkClick r:id="rId2"/>
              </a:rPr>
              <a:t>http://www.ericchadwick.com/examples/provost/byf2.html</a:t>
            </a:r>
            <a:endParaRPr lang="en-GB" sz="2000" dirty="0" smtClean="0"/>
          </a:p>
          <a:p>
            <a:pPr marL="0" indent="0">
              <a:buNone/>
            </a:pPr>
            <a:endParaRPr lang="en-GB" sz="2000" dirty="0"/>
          </a:p>
          <a:p>
            <a:pPr marL="0" indent="0">
              <a:buNone/>
            </a:pPr>
            <a:r>
              <a:rPr lang="en-GB" sz="2000" dirty="0" smtClean="0"/>
              <a:t>An intro to modern OpenGL. Chapter 1: The Graphics Pipeline - Joe Groff</a:t>
            </a:r>
            <a:endParaRPr lang="en-GB" sz="2000" b="1" dirty="0" smtClean="0"/>
          </a:p>
          <a:p>
            <a:pPr marL="0" indent="0">
              <a:buNone/>
            </a:pPr>
            <a:r>
              <a:rPr lang="en-GB" sz="2000" dirty="0" smtClean="0">
                <a:hlinkClick r:id="rId3"/>
              </a:rPr>
              <a:t>http://duriansoftware.com/joe/An-intro-to-modern-OpenGL.-Chapter-1:-The-Graphics-Pipeline.html</a:t>
            </a:r>
            <a:endParaRPr lang="en-GB" sz="2000" dirty="0" smtClean="0"/>
          </a:p>
          <a:p>
            <a:pPr marL="0" indent="0">
              <a:buNone/>
            </a:pPr>
            <a:endParaRPr lang="en-GB" sz="2000" dirty="0"/>
          </a:p>
          <a:p>
            <a:pPr marL="0" indent="0">
              <a:buNone/>
            </a:pPr>
            <a:r>
              <a:rPr lang="en-GB" sz="2000" dirty="0" smtClean="0"/>
              <a:t>Graphics Programming slides University of North Carolina - </a:t>
            </a:r>
            <a:r>
              <a:rPr lang="en-GB" sz="2000" dirty="0"/>
              <a:t>Stephen J. </a:t>
            </a:r>
            <a:r>
              <a:rPr lang="en-GB" sz="2000" dirty="0" smtClean="0"/>
              <a:t>Guy</a:t>
            </a:r>
          </a:p>
          <a:p>
            <a:pPr marL="0" indent="0">
              <a:buNone/>
            </a:pPr>
            <a:r>
              <a:rPr lang="en-GB" sz="2000" dirty="0" smtClean="0">
                <a:hlinkClick r:id="rId4"/>
              </a:rPr>
              <a:t>http://comp575.web.unc.edu/files/...(various)</a:t>
            </a:r>
            <a:endParaRPr lang="en-GB" sz="2000" dirty="0" smtClean="0"/>
          </a:p>
          <a:p>
            <a:pPr marL="0" indent="0">
              <a:buNone/>
            </a:pPr>
            <a:endParaRPr lang="en-GB" sz="2000" dirty="0"/>
          </a:p>
          <a:p>
            <a:pPr marL="0" indent="0">
              <a:buNone/>
            </a:pPr>
            <a:r>
              <a:rPr lang="en-GB" sz="2000" dirty="0" smtClean="0"/>
              <a:t>Wikipedia (of course!)</a:t>
            </a:r>
          </a:p>
          <a:p>
            <a:pPr marL="0" indent="0">
              <a:buNone/>
            </a:pPr>
            <a:r>
              <a:rPr lang="en-GB" sz="2000" dirty="0" smtClean="0">
                <a:hlinkClick r:id="rId5"/>
              </a:rPr>
              <a:t>www.wikipedia.org</a:t>
            </a:r>
            <a:endParaRPr lang="en-GB" sz="2000" dirty="0"/>
          </a:p>
        </p:txBody>
      </p:sp>
    </p:spTree>
    <p:extLst>
      <p:ext uri="{BB962C8B-B14F-4D97-AF65-F5344CB8AC3E}">
        <p14:creationId xmlns:p14="http://schemas.microsoft.com/office/powerpoint/2010/main" val="3159003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507288" cy="4525963"/>
          </a:xfrm>
        </p:spPr>
        <p:txBody>
          <a:bodyPr>
            <a:normAutofit/>
          </a:bodyPr>
          <a:lstStyle/>
          <a:p>
            <a:pPr marL="0" indent="0">
              <a:buNone/>
            </a:pPr>
            <a:endParaRPr lang="en-GB" sz="2400" dirty="0" smtClean="0"/>
          </a:p>
          <a:p>
            <a:pPr marL="0" indent="0">
              <a:buNone/>
            </a:pPr>
            <a:endParaRPr lang="en-GB" sz="2400" dirty="0"/>
          </a:p>
          <a:p>
            <a:pPr marL="0" indent="0">
              <a:buNone/>
            </a:pPr>
            <a:endParaRPr lang="en-GB" sz="2400" dirty="0" smtClean="0"/>
          </a:p>
          <a:p>
            <a:pPr marL="0" indent="0" algn="ctr">
              <a:buNone/>
            </a:pPr>
            <a:r>
              <a:rPr lang="en-GB" sz="2400" dirty="0" smtClean="0"/>
              <a:t>…</a:t>
            </a:r>
            <a:r>
              <a:rPr lang="en-GB" sz="2400" dirty="0" smtClean="0"/>
              <a:t>and then it colours them </a:t>
            </a:r>
            <a:r>
              <a:rPr lang="en-GB" sz="2400" dirty="0" smtClean="0"/>
              <a:t>in…?</a:t>
            </a:r>
            <a:endParaRPr lang="en-GB" sz="2400" dirty="0" smtClean="0"/>
          </a:p>
          <a:p>
            <a:pPr marL="0" indent="0" algn="ctr">
              <a:buNone/>
            </a:pPr>
            <a:endParaRPr lang="en-GB" sz="2400" dirty="0"/>
          </a:p>
          <a:p>
            <a:pPr marL="0" indent="0" algn="ctr">
              <a:buNone/>
            </a:pPr>
            <a:r>
              <a:rPr lang="en-GB" sz="2400" dirty="0" smtClean="0"/>
              <a:t>…and every engine does it </a:t>
            </a:r>
            <a:r>
              <a:rPr lang="en-GB" sz="2400" dirty="0" smtClean="0"/>
              <a:t>differently…</a:t>
            </a:r>
            <a:endParaRPr lang="en-GB" sz="2400" dirty="0" smtClean="0"/>
          </a:p>
          <a:p>
            <a:pPr marL="0" indent="0" algn="ctr">
              <a:buNone/>
            </a:pPr>
            <a:endParaRPr lang="en-GB" sz="2400" dirty="0"/>
          </a:p>
          <a:p>
            <a:pPr marL="0" indent="0" algn="ctr">
              <a:buNone/>
            </a:pP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212976"/>
            <a:ext cx="2308286" cy="272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1776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1784"/>
            <a:ext cx="8229600" cy="1143000"/>
          </a:xfrm>
        </p:spPr>
        <p:txBody>
          <a:bodyPr/>
          <a:lstStyle/>
          <a:p>
            <a:r>
              <a:rPr lang="en-GB" dirty="0" smtClean="0"/>
              <a:t>Picture Usage</a:t>
            </a:r>
            <a:endParaRPr lang="en-GB" dirty="0"/>
          </a:p>
        </p:txBody>
      </p:sp>
      <p:sp>
        <p:nvSpPr>
          <p:cNvPr id="3" name="Content Placeholder 2"/>
          <p:cNvSpPr>
            <a:spLocks noGrp="1"/>
          </p:cNvSpPr>
          <p:nvPr>
            <p:ph idx="1"/>
          </p:nvPr>
        </p:nvSpPr>
        <p:spPr>
          <a:xfrm>
            <a:off x="467544" y="1916832"/>
            <a:ext cx="8229600" cy="5256584"/>
          </a:xfrm>
        </p:spPr>
        <p:txBody>
          <a:bodyPr>
            <a:normAutofit/>
          </a:bodyPr>
          <a:lstStyle/>
          <a:p>
            <a:pPr marL="0" indent="0">
              <a:buNone/>
            </a:pPr>
            <a:r>
              <a:rPr lang="en-GB" sz="2000" dirty="0" smtClean="0"/>
              <a:t>I have used pictures from many, many sources and sadly cannot remember where I got most of them from. All were freely available on the internet (not in paid-for tutorials or the like).</a:t>
            </a:r>
          </a:p>
          <a:p>
            <a:pPr marL="0" indent="0">
              <a:buNone/>
            </a:pPr>
            <a:endParaRPr lang="en-GB" sz="2000" dirty="0"/>
          </a:p>
          <a:p>
            <a:pPr marL="0" indent="0">
              <a:buNone/>
            </a:pPr>
            <a:r>
              <a:rPr lang="en-GB" sz="2000" dirty="0" smtClean="0"/>
              <a:t>Please accept my apologies for not crediting your pictures, but please know that they have been put to good use for educational purposes and that this presentation is freely available for all and I will receive no financial benefit.</a:t>
            </a:r>
          </a:p>
          <a:p>
            <a:pPr marL="0" indent="0">
              <a:buNone/>
            </a:pPr>
            <a:endParaRPr lang="en-GB" sz="2000" dirty="0"/>
          </a:p>
          <a:p>
            <a:pPr marL="0" indent="0" algn="ctr">
              <a:buNone/>
            </a:pPr>
            <a:r>
              <a:rPr lang="en-GB" sz="2000" dirty="0" smtClean="0"/>
              <a:t>Thanks guys!</a:t>
            </a:r>
            <a:endParaRPr lang="en-GB" sz="2000" dirty="0"/>
          </a:p>
          <a:p>
            <a:pPr marL="0" indent="0" algn="ctr">
              <a:buNone/>
            </a:pPr>
            <a:r>
              <a:rPr lang="en-GB" sz="2000" dirty="0" smtClean="0"/>
              <a:t>Mike</a:t>
            </a:r>
            <a:endParaRPr lang="en-GB" sz="2000" dirty="0"/>
          </a:p>
        </p:txBody>
      </p:sp>
    </p:spTree>
    <p:extLst>
      <p:ext uri="{BB962C8B-B14F-4D97-AF65-F5344CB8AC3E}">
        <p14:creationId xmlns:p14="http://schemas.microsoft.com/office/powerpoint/2010/main" val="25064975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Further Reading</a:t>
            </a:r>
            <a:endParaRPr lang="en-GB" dirty="0"/>
          </a:p>
        </p:txBody>
      </p:sp>
      <p:sp>
        <p:nvSpPr>
          <p:cNvPr id="3" name="Content Placeholder 2"/>
          <p:cNvSpPr>
            <a:spLocks noGrp="1"/>
          </p:cNvSpPr>
          <p:nvPr>
            <p:ph idx="1"/>
          </p:nvPr>
        </p:nvSpPr>
        <p:spPr>
          <a:xfrm>
            <a:off x="457200" y="1268760"/>
            <a:ext cx="8229600" cy="5256584"/>
          </a:xfrm>
        </p:spPr>
        <p:txBody>
          <a:bodyPr>
            <a:normAutofit fontScale="92500" lnSpcReduction="10000"/>
          </a:bodyPr>
          <a:lstStyle/>
          <a:p>
            <a:pPr marL="0" indent="0">
              <a:buNone/>
            </a:pPr>
            <a:r>
              <a:rPr lang="en-GB" sz="2000" b="1" dirty="0" err="1" smtClean="0"/>
              <a:t>CryEngine</a:t>
            </a:r>
            <a:r>
              <a:rPr lang="en-GB" sz="2000" b="1" dirty="0" smtClean="0"/>
              <a:t> 3 </a:t>
            </a:r>
            <a:r>
              <a:rPr lang="en-GB" sz="2000" b="1" dirty="0"/>
              <a:t>O</a:t>
            </a:r>
            <a:r>
              <a:rPr lang="en-GB" sz="2000" b="1" dirty="0" smtClean="0"/>
              <a:t>ptimisation Guidelines:</a:t>
            </a:r>
          </a:p>
          <a:p>
            <a:pPr marL="0" indent="0">
              <a:buNone/>
            </a:pPr>
            <a:r>
              <a:rPr lang="en-GB" sz="2000" dirty="0" smtClean="0"/>
              <a:t>General Optimisation:</a:t>
            </a:r>
          </a:p>
          <a:p>
            <a:pPr marL="0" indent="0">
              <a:buNone/>
            </a:pPr>
            <a:r>
              <a:rPr lang="en-GB" sz="2000" dirty="0">
                <a:hlinkClick r:id="rId2"/>
              </a:rPr>
              <a:t>http://</a:t>
            </a:r>
            <a:r>
              <a:rPr lang="en-GB" sz="2000" dirty="0" smtClean="0">
                <a:hlinkClick r:id="rId2"/>
              </a:rPr>
              <a:t>freesdk.crydev.net/display/SDKDOC3/Asset+Performance+Guidelines</a:t>
            </a:r>
          </a:p>
          <a:p>
            <a:pPr marL="0" indent="0">
              <a:buNone/>
            </a:pPr>
            <a:r>
              <a:rPr lang="en-GB" sz="2000" dirty="0" smtClean="0"/>
              <a:t>Asset Guidelines:</a:t>
            </a:r>
          </a:p>
          <a:p>
            <a:pPr marL="0" indent="0">
              <a:buNone/>
            </a:pPr>
            <a:r>
              <a:rPr lang="en-GB" sz="2000" dirty="0">
                <a:hlinkClick r:id="rId3"/>
              </a:rPr>
              <a:t>http://</a:t>
            </a:r>
            <a:r>
              <a:rPr lang="en-GB" sz="2000" dirty="0" smtClean="0">
                <a:hlinkClick r:id="rId3"/>
              </a:rPr>
              <a:t>freesdk.crydev.net/display/SDKDOC3/Asset+Guidelines</a:t>
            </a:r>
            <a:endParaRPr lang="en-GB" sz="2000" dirty="0" smtClean="0"/>
          </a:p>
          <a:p>
            <a:pPr marL="0" indent="0">
              <a:buNone/>
            </a:pPr>
            <a:endParaRPr lang="en-GB" sz="2000" dirty="0" smtClean="0"/>
          </a:p>
          <a:p>
            <a:pPr marL="0" indent="0">
              <a:buNone/>
            </a:pPr>
            <a:r>
              <a:rPr lang="en-GB" sz="2000" b="1" dirty="0" smtClean="0"/>
              <a:t>Unreal Engine 3 Optimisation:</a:t>
            </a:r>
          </a:p>
          <a:p>
            <a:pPr marL="0" indent="0">
              <a:buNone/>
            </a:pPr>
            <a:r>
              <a:rPr lang="en-GB" sz="2000" dirty="0" smtClean="0"/>
              <a:t>GPU:</a:t>
            </a:r>
          </a:p>
          <a:p>
            <a:pPr marL="0" indent="0">
              <a:buNone/>
            </a:pPr>
            <a:r>
              <a:rPr lang="en-GB" sz="2000" dirty="0" smtClean="0">
                <a:hlinkClick r:id="rId4"/>
              </a:rPr>
              <a:t>http</a:t>
            </a:r>
            <a:r>
              <a:rPr lang="en-GB" sz="2000" dirty="0">
                <a:hlinkClick r:id="rId4"/>
              </a:rPr>
              <a:t>://</a:t>
            </a:r>
            <a:r>
              <a:rPr lang="en-GB" sz="2000" dirty="0" smtClean="0">
                <a:hlinkClick r:id="rId4"/>
              </a:rPr>
              <a:t>udn.epicgames.com/Three/GPUProfilingHome.html</a:t>
            </a:r>
            <a:endParaRPr lang="en-GB" sz="2000" dirty="0" smtClean="0"/>
          </a:p>
          <a:p>
            <a:pPr marL="0" indent="0">
              <a:buNone/>
            </a:pPr>
            <a:r>
              <a:rPr lang="en-GB" sz="2000" dirty="0" smtClean="0"/>
              <a:t>Monitoring performance in UDK:</a:t>
            </a:r>
          </a:p>
          <a:p>
            <a:pPr marL="0" indent="0">
              <a:buNone/>
            </a:pPr>
            <a:r>
              <a:rPr lang="en-GB" sz="2000" dirty="0">
                <a:hlinkClick r:id="rId5"/>
              </a:rPr>
              <a:t>http://</a:t>
            </a:r>
            <a:r>
              <a:rPr lang="en-GB" sz="2000" dirty="0" smtClean="0">
                <a:hlinkClick r:id="rId5"/>
              </a:rPr>
              <a:t>udn.epicgames.com/Three/StatsDescriptions.html</a:t>
            </a:r>
            <a:endParaRPr lang="en-GB" sz="2000" dirty="0" smtClean="0"/>
          </a:p>
          <a:p>
            <a:pPr marL="0" indent="0">
              <a:buNone/>
            </a:pPr>
            <a:r>
              <a:rPr lang="en-GB" sz="2000" dirty="0" smtClean="0"/>
              <a:t>Memory:</a:t>
            </a:r>
          </a:p>
          <a:p>
            <a:pPr marL="0" indent="0">
              <a:buNone/>
            </a:pPr>
            <a:r>
              <a:rPr lang="en-GB" sz="2000" dirty="0">
                <a:hlinkClick r:id="rId6"/>
              </a:rPr>
              <a:t>http://</a:t>
            </a:r>
            <a:r>
              <a:rPr lang="en-GB" sz="2000" dirty="0" smtClean="0">
                <a:hlinkClick r:id="rId6"/>
              </a:rPr>
              <a:t>udn.epicgames.com/Three/MemoryProfilingHome.html</a:t>
            </a:r>
            <a:endParaRPr lang="en-GB" sz="2000" dirty="0" smtClean="0"/>
          </a:p>
          <a:p>
            <a:pPr marL="0" indent="0">
              <a:buNone/>
            </a:pPr>
            <a:endParaRPr lang="en-GB" sz="2000" dirty="0" smtClean="0"/>
          </a:p>
          <a:p>
            <a:pPr marL="0" indent="0">
              <a:buNone/>
            </a:pPr>
            <a:r>
              <a:rPr lang="en-GB" sz="2000" b="1" dirty="0" smtClean="0"/>
              <a:t>Wikipedia (of course!)</a:t>
            </a:r>
          </a:p>
          <a:p>
            <a:pPr marL="0" indent="0">
              <a:buNone/>
            </a:pPr>
            <a:r>
              <a:rPr lang="en-GB" sz="2000" dirty="0">
                <a:hlinkClick r:id="rId7"/>
              </a:rPr>
              <a:t>http://</a:t>
            </a:r>
            <a:r>
              <a:rPr lang="en-GB" sz="2000" dirty="0" smtClean="0">
                <a:hlinkClick r:id="rId7"/>
              </a:rPr>
              <a:t>en.wikipedia.org/wiki/Graphics_pipeline</a:t>
            </a:r>
            <a:endParaRPr lang="en-GB" sz="2000" dirty="0"/>
          </a:p>
        </p:txBody>
      </p:sp>
    </p:spTree>
    <p:extLst>
      <p:ext uri="{BB962C8B-B14F-4D97-AF65-F5344CB8AC3E}">
        <p14:creationId xmlns:p14="http://schemas.microsoft.com/office/powerpoint/2010/main" val="193559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17612"/>
            <a:ext cx="4005387" cy="63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190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143000"/>
          </a:xfrm>
        </p:spPr>
        <p:txBody>
          <a:bodyPr>
            <a:normAutofit/>
          </a:bodyPr>
          <a:lstStyle/>
          <a:p>
            <a:r>
              <a:rPr lang="en-GB" sz="3200" dirty="0" smtClean="0"/>
              <a:t>Let’s look at our data more closely…</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2636912"/>
            <a:ext cx="23812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527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Typically, a model contains:</a:t>
            </a:r>
          </a:p>
          <a:p>
            <a:r>
              <a:rPr lang="en-GB" sz="2400" dirty="0" smtClean="0"/>
              <a:t>One or more meshes</a:t>
            </a:r>
          </a:p>
          <a:p>
            <a:r>
              <a:rPr lang="en-GB" sz="2400" dirty="0" smtClean="0"/>
              <a:t>X, Y, Z position</a:t>
            </a:r>
          </a:p>
          <a:p>
            <a:r>
              <a:rPr lang="en-GB" sz="2400" dirty="0" smtClean="0"/>
              <a:t>X, Y, Z rotation</a:t>
            </a:r>
          </a:p>
          <a:p>
            <a:r>
              <a:rPr lang="en-GB" sz="2400" dirty="0" smtClean="0"/>
              <a:t>X, Y, Z scale (if allowed by engine)</a:t>
            </a:r>
          </a:p>
          <a:p>
            <a:r>
              <a:rPr lang="en-GB" sz="2400" dirty="0" smtClean="0"/>
              <a:t>(animation only) bones</a:t>
            </a:r>
          </a:p>
          <a:p>
            <a:endParaRPr lang="en-GB" sz="2400" dirty="0"/>
          </a:p>
        </p:txBody>
      </p:sp>
    </p:spTree>
    <p:extLst>
      <p:ext uri="{BB962C8B-B14F-4D97-AF65-F5344CB8AC3E}">
        <p14:creationId xmlns:p14="http://schemas.microsoft.com/office/powerpoint/2010/main" val="2682913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1930</TotalTime>
  <Words>3687</Words>
  <Application>Microsoft Office PowerPoint</Application>
  <PresentationFormat>On-screen Show (4:3)</PresentationFormat>
  <Paragraphs>395</Paragraphs>
  <Slides>61</Slides>
  <Notes>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Realtime Rendering for Artists</vt:lpstr>
      <vt:lpstr>PowerPoint Presentation</vt:lpstr>
      <vt:lpstr>PowerPoint Presentation</vt:lpstr>
      <vt:lpstr>Culling</vt:lpstr>
      <vt:lpstr>Triangle culling</vt:lpstr>
      <vt:lpstr>PowerPoint Presentation</vt:lpstr>
      <vt:lpstr>PowerPoint Presentation</vt:lpstr>
      <vt:lpstr>Let’s look at our data more closely…</vt:lpstr>
      <vt:lpstr>Model</vt:lpstr>
      <vt:lpstr>Mesh</vt:lpstr>
      <vt:lpstr>Vertices</vt:lpstr>
      <vt:lpstr>Vertex Normals?</vt:lpstr>
      <vt:lpstr>Vertex Normals?</vt:lpstr>
      <vt:lpstr>But how does it colour them in…?</vt:lpstr>
      <vt:lpstr>Render Passes</vt:lpstr>
      <vt:lpstr>Buffers</vt:lpstr>
      <vt:lpstr>Draw calls</vt:lpstr>
      <vt:lpstr>Is it always done the same way…?</vt:lpstr>
      <vt:lpstr>Forward shading ex. Unreal Engine 3 DX9</vt:lpstr>
      <vt:lpstr>Deferred shading ex. CryEngine 3 </vt:lpstr>
      <vt:lpstr>What about lighting and shadows…?</vt:lpstr>
      <vt:lpstr>Realtime Lighting ex. CryEngine 3 (and most engines to a lesser extent)</vt:lpstr>
      <vt:lpstr>Baked Lighting (Lightmaps) ex. Unreal Engine 3</vt:lpstr>
      <vt:lpstr>Light Probes  for dynamic objects in lightmapped scenes</vt:lpstr>
      <vt:lpstr>Shadow Mapping</vt:lpstr>
      <vt:lpstr>Shadow Mapping</vt:lpstr>
      <vt:lpstr>So how does this affect the art assets I make and how I make them…?  OPTIMISATION!</vt:lpstr>
      <vt:lpstr>OPTIMISATION – only use lights and shadows that you need to</vt:lpstr>
      <vt:lpstr>Lighting optimisations</vt:lpstr>
      <vt:lpstr>OPTIMISATION – plan geometry and “splits”</vt:lpstr>
      <vt:lpstr>Shading strips</vt:lpstr>
      <vt:lpstr>Breaking strips</vt:lpstr>
      <vt:lpstr>Familiar?</vt:lpstr>
      <vt:lpstr>Aligning Splits</vt:lpstr>
      <vt:lpstr>OPTIMISATION – implement levels of detail (LODs)</vt:lpstr>
      <vt:lpstr>Levels of Detail (LODs)</vt:lpstr>
      <vt:lpstr>Levels of Detail (LODs)</vt:lpstr>
      <vt:lpstr>OPTIMISATION – the “right” size of mesh</vt:lpstr>
      <vt:lpstr>Mesh Size Example: a large building</vt:lpstr>
      <vt:lpstr>Tileset Instancing</vt:lpstr>
      <vt:lpstr>Geometry and Texture Combining</vt:lpstr>
      <vt:lpstr>Instance or combine?</vt:lpstr>
      <vt:lpstr>OPTIMISATION – Use transparency appropriately possibly the most important optimisation to make!</vt:lpstr>
      <vt:lpstr>Alpha Test/Stencil/Binary Transparency</vt:lpstr>
      <vt:lpstr>Blend Transparency</vt:lpstr>
      <vt:lpstr>Transparency</vt:lpstr>
      <vt:lpstr>Transparency</vt:lpstr>
      <vt:lpstr>OPTIMISATION – Texture considerations </vt:lpstr>
      <vt:lpstr>Filtering and Mip Maps</vt:lpstr>
      <vt:lpstr>Filtering and Mip Maps</vt:lpstr>
      <vt:lpstr>Texture padding and bleed</vt:lpstr>
      <vt:lpstr>Texture resolution</vt:lpstr>
      <vt:lpstr>So I may as well use big textures?</vt:lpstr>
      <vt:lpstr>But you didn’t mention triangle counts?!</vt:lpstr>
      <vt:lpstr>Triangle/Poly Count</vt:lpstr>
      <vt:lpstr>So what can we conclude?</vt:lpstr>
      <vt:lpstr>Conclusions</vt:lpstr>
      <vt:lpstr>FIN  …ally! </vt:lpstr>
      <vt:lpstr>References</vt:lpstr>
      <vt:lpstr>Picture Usage</vt:lpstr>
      <vt:lpstr>Further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dc:creator>
  <cp:lastModifiedBy>MP</cp:lastModifiedBy>
  <cp:revision>91</cp:revision>
  <dcterms:created xsi:type="dcterms:W3CDTF">2012-09-15T09:56:32Z</dcterms:created>
  <dcterms:modified xsi:type="dcterms:W3CDTF">2012-10-09T23:11:31Z</dcterms:modified>
</cp:coreProperties>
</file>